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99" r:id="rId3"/>
    <p:sldId id="300" r:id="rId4"/>
    <p:sldId id="310" r:id="rId5"/>
    <p:sldId id="301" r:id="rId6"/>
    <p:sldId id="312" r:id="rId7"/>
    <p:sldId id="313" r:id="rId8"/>
    <p:sldId id="279" r:id="rId9"/>
    <p:sldId id="293" r:id="rId10"/>
    <p:sldId id="311" r:id="rId11"/>
    <p:sldId id="286" r:id="rId12"/>
    <p:sldId id="297" r:id="rId13"/>
    <p:sldId id="298" r:id="rId14"/>
    <p:sldId id="289" r:id="rId15"/>
    <p:sldId id="314" r:id="rId16"/>
    <p:sldId id="290" r:id="rId17"/>
    <p:sldId id="295" r:id="rId18"/>
    <p:sldId id="292" r:id="rId19"/>
    <p:sldId id="315" r:id="rId20"/>
    <p:sldId id="267" r:id="rId21"/>
    <p:sldId id="309" r:id="rId22"/>
    <p:sldId id="307" r:id="rId23"/>
    <p:sldId id="308" r:id="rId24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burlamaqui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0C0C0"/>
    <a:srgbClr val="660033"/>
    <a:srgbClr val="800000"/>
    <a:srgbClr val="990033"/>
    <a:srgbClr val="00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6T11:32:26.618" idx="1">
    <p:pos x="5611" y="29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A4468EEB-ECF6-4381-A477-364AAE64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4C60107B-F767-4C39-B43F-2ECBFA876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BDA3-0718-4FF4-999C-F6AAA7A4B649}" type="slidenum">
              <a:rPr lang="en-US"/>
              <a:pPr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20032-6925-4DCC-A987-34E4BFE5F4BF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B4BF6-B0C8-4B84-813A-1D868F9470AB}" type="slidenum">
              <a:rPr lang="en-US"/>
              <a:pPr/>
              <a:t>14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B4BF6-B0C8-4B84-813A-1D868F9470AB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DA2B1-00C5-4673-821C-A6A509CC4927}" type="slidenum">
              <a:rPr lang="en-US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0669B-1B77-4A30-B8B3-1714F4FDE0AB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654B3-EDFA-4AA6-8B08-002F1974770A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E77FD-CF8C-4FB2-AEE9-3923437F7C4E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12557-5139-43E1-A021-9BAF59806CE7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24CAA-6F8A-4C7D-90AE-6AF6B6C9CB2B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D1AF8-A0A8-412D-A45D-13D746F34FC1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BECC3-F597-4EED-8A6D-3EC1CE3096DC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D22A9-A761-4FEF-B383-C826494C71D9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0C8D88-68C5-48F3-A17C-4B1FF73662CA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D63F3-6D3C-447F-8C79-331A0C033D87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3717B-2C9E-41AF-9EE6-7FB56DC4B89A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5A0C5-4AFC-49BE-916B-D403F7157DF0}" type="slidenum">
              <a:rPr lang="en-US"/>
              <a:pPr/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3B37F-8113-4A40-A8BA-C1A1625B02CC}" type="slidenum">
              <a:rPr lang="en-US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78E50-3359-4E7E-B078-1E2E013EFF8E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7879-A7B5-414C-A35C-EE214FEB5D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F31CF-E9A7-4FDC-B33B-7D6367E973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65F2-0B02-4427-89FD-322713272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3E7A-9422-4F0C-851F-0F2017329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5E57A-54A9-4EC4-A07E-99F3DF764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963C7F9-F083-4F02-AED3-C503D465D9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653DA-955A-4572-9CAE-57DE493798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DFE7F-0D15-4533-8F45-C5163D3BD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81E03-1AC6-48D6-827E-9DB664D4F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CC7C2-4F86-4CB5-99FC-28E3A3E45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5CAA3-8167-4861-9426-1E74C97533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719CD-D72F-4357-9B25-0D3E61DC7D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2C067AE-58DF-42D6-A835-249160094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549275"/>
            <a:ext cx="8229600" cy="5903913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K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nowledge Governance: 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>A Democratic Development Strategy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r>
              <a:rPr lang="en-US" sz="1600" b="1" dirty="0" smtClean="0">
                <a:solidFill>
                  <a:schemeClr val="tx1"/>
                </a:solidFill>
                <a:effectLst/>
              </a:rPr>
              <a:t>LEONARDO BURLAMAQUI </a:t>
            </a:r>
            <a:br>
              <a:rPr lang="en-US" sz="1600" b="1" dirty="0" smtClean="0">
                <a:solidFill>
                  <a:schemeClr val="tx1"/>
                </a:solidFill>
                <a:effectLst/>
              </a:rPr>
            </a:br>
            <a:r>
              <a:rPr lang="en-US" sz="1600" b="1" dirty="0" smtClean="0">
                <a:solidFill>
                  <a:schemeClr val="tx1"/>
                </a:solidFill>
                <a:effectLst/>
              </a:rPr>
              <a:t>The Ford Foundation/NY</a:t>
            </a:r>
            <a:br>
              <a:rPr lang="en-US" sz="16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rgbClr val="000066"/>
                </a:solidFill>
                <a:effectLst/>
              </a:rPr>
              <a:t/>
            </a:r>
            <a:br>
              <a:rPr lang="en-US" sz="2000" b="1" dirty="0" smtClean="0">
                <a:solidFill>
                  <a:srgbClr val="000066"/>
                </a:solidFill>
                <a:effectLst/>
              </a:rPr>
            </a:br>
            <a:r>
              <a:rPr lang="en-US" sz="2000" b="1" dirty="0" smtClean="0">
                <a:solidFill>
                  <a:srgbClr val="000066"/>
                </a:solidFill>
                <a:effectLst/>
              </a:rPr>
              <a:t/>
            </a:r>
            <a:br>
              <a:rPr lang="en-US" sz="2000" b="1" dirty="0" smtClean="0">
                <a:solidFill>
                  <a:srgbClr val="000066"/>
                </a:solidFill>
                <a:effectLst/>
              </a:rPr>
            </a:br>
            <a:r>
              <a:rPr lang="en-US" sz="1400" b="1" dirty="0" smtClean="0">
                <a:solidFill>
                  <a:schemeClr val="tx1"/>
                </a:solidFill>
                <a:effectLst/>
              </a:rPr>
              <a:t>Prepared for the Conference </a:t>
            </a:r>
            <a:br>
              <a:rPr lang="en-US" sz="1400" b="1" dirty="0" smtClean="0">
                <a:solidFill>
                  <a:schemeClr val="tx1"/>
                </a:solidFill>
                <a:effectLst/>
              </a:rPr>
            </a:br>
            <a:r>
              <a:rPr lang="en-US" sz="1400" b="1" dirty="0" smtClean="0">
                <a:solidFill>
                  <a:schemeClr val="tx1"/>
                </a:solidFill>
                <a:effectLst/>
              </a:rPr>
              <a:t>“ New Economic Thinking, Teaching and Policy Perspectives” </a:t>
            </a:r>
            <a:br>
              <a:rPr lang="en-US" sz="1400" b="1" dirty="0" smtClean="0">
                <a:solidFill>
                  <a:schemeClr val="tx1"/>
                </a:solidFill>
                <a:effectLst/>
              </a:rPr>
            </a:br>
            <a:r>
              <a:rPr lang="en-US" sz="1400" b="1" dirty="0" smtClean="0">
                <a:solidFill>
                  <a:schemeClr val="tx1"/>
                </a:solidFill>
                <a:effectLst/>
              </a:rPr>
              <a:t>Rio de Janeiro, November 7-9, 2011</a:t>
            </a:r>
            <a:br>
              <a:rPr lang="en-US" sz="1400" b="1" dirty="0" smtClean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solidFill>
                  <a:srgbClr val="660033"/>
                </a:solidFill>
                <a:effectLst/>
              </a:rPr>
              <a:t/>
            </a:r>
            <a:br>
              <a:rPr lang="en-US" sz="3200" b="1" dirty="0" smtClean="0">
                <a:solidFill>
                  <a:srgbClr val="660033"/>
                </a:solidFill>
                <a:effectLst/>
              </a:rPr>
            </a:br>
            <a:endParaRPr lang="en-US" sz="3200" b="1" dirty="0" smtClean="0">
              <a:solidFill>
                <a:srgbClr val="660033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AU" sz="2000" b="1" dirty="0" smtClean="0">
                <a:solidFill>
                  <a:srgbClr val="000066"/>
                </a:solidFill>
                <a:effectLst/>
              </a:rPr>
              <a:t/>
            </a:r>
            <a:br>
              <a:rPr lang="en-AU" sz="2000" b="1" dirty="0" smtClean="0">
                <a:solidFill>
                  <a:srgbClr val="000066"/>
                </a:solidFill>
                <a:effectLst/>
              </a:rPr>
            </a:br>
            <a:r>
              <a:rPr lang="en-AU" sz="2800" b="1" dirty="0" smtClean="0">
                <a:solidFill>
                  <a:schemeClr val="tx1"/>
                </a:solidFill>
                <a:effectLst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effectLst/>
              </a:rPr>
              <a:t>Knowledge Governance Approach</a:t>
            </a:r>
            <a:r>
              <a:rPr lang="en-US" sz="3600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6337300"/>
          </a:xfrm>
        </p:spPr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defRPr/>
            </a:pPr>
            <a:endParaRPr lang="pt-BR" sz="2400" dirty="0" smtClean="0">
              <a:effectLst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>
                <a:solidFill>
                  <a:srgbClr val="FFFF00"/>
                </a:solidFill>
                <a:effectLst/>
              </a:rPr>
              <a:t>Overall strategy: </a:t>
            </a:r>
            <a:endParaRPr lang="pt-BR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>
                <a:effectLst/>
              </a:rPr>
              <a:t>To</a:t>
            </a:r>
            <a:r>
              <a:rPr lang="pt-BR" dirty="0" smtClean="0">
                <a:solidFill>
                  <a:srgbClr val="FFFF00"/>
                </a:solidFill>
                <a:effectLst/>
              </a:rPr>
              <a:t> </a:t>
            </a:r>
            <a:r>
              <a:rPr lang="pt-BR" dirty="0" smtClean="0">
                <a:effectLst/>
              </a:rPr>
              <a:t>identify the </a:t>
            </a:r>
            <a:r>
              <a:rPr lang="pt-BR" i="1" dirty="0" smtClean="0">
                <a:effectLst/>
              </a:rPr>
              <a:t>governing mechanisms</a:t>
            </a:r>
            <a:r>
              <a:rPr lang="pt-BR" dirty="0" smtClean="0">
                <a:effectLst/>
              </a:rPr>
              <a:t> of the new knowledge ecology, and </a:t>
            </a:r>
            <a:endParaRPr lang="pt-BR" dirty="0" smtClean="0">
              <a:effectLst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>
                <a:effectLst/>
              </a:rPr>
              <a:t>To </a:t>
            </a:r>
            <a:r>
              <a:rPr lang="pt-BR" dirty="0" smtClean="0">
                <a:effectLst/>
              </a:rPr>
              <a:t>support </a:t>
            </a:r>
            <a:r>
              <a:rPr lang="pt-BR" i="1" dirty="0" smtClean="0">
                <a:solidFill>
                  <a:srgbClr val="FFFF00"/>
                </a:solidFill>
                <a:effectLst/>
              </a:rPr>
              <a:t>governance arranjements </a:t>
            </a:r>
            <a:r>
              <a:rPr lang="pt-BR" dirty="0" smtClean="0">
                <a:effectLst/>
              </a:rPr>
              <a:t>for a more </a:t>
            </a:r>
            <a:r>
              <a:rPr lang="pt-BR" dirty="0" smtClean="0">
                <a:solidFill>
                  <a:srgbClr val="FFFF00"/>
                </a:solidFill>
                <a:effectLst/>
              </a:rPr>
              <a:t>open, developmental and public domain oriented system  </a:t>
            </a:r>
            <a:r>
              <a:rPr lang="pt-BR" dirty="0" smtClean="0">
                <a:effectLst/>
              </a:rPr>
              <a:t>for the production and dissemination of knowledge.</a:t>
            </a:r>
            <a:r>
              <a:rPr lang="pt-BR" dirty="0" smtClean="0"/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1800" dirty="0" smtClean="0">
              <a:effectLst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sz="2000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2800" dirty="0" smtClean="0">
                <a:solidFill>
                  <a:schemeClr val="tx1"/>
                </a:solidFill>
                <a:effectLst/>
              </a:rPr>
              <a:t>The K</a:t>
            </a:r>
            <a:r>
              <a:rPr lang="en-AU" sz="2400" dirty="0" smtClean="0">
                <a:solidFill>
                  <a:schemeClr val="tx1"/>
                </a:solidFill>
                <a:effectLst/>
              </a:rPr>
              <a:t>nowledge Governance Approach</a:t>
            </a:r>
            <a:r>
              <a:rPr lang="en-US" sz="3600" dirty="0" smtClean="0">
                <a:solidFill>
                  <a:srgbClr val="000066"/>
                </a:solidFill>
                <a:effectLst/>
              </a:rPr>
              <a:t> </a:t>
            </a:r>
            <a:r>
              <a:rPr lang="en-AU" sz="3200" b="1" i="1" dirty="0" smtClean="0">
                <a:solidFill>
                  <a:srgbClr val="000066"/>
                </a:solidFill>
                <a:effectLst/>
              </a:rPr>
              <a:t>  </a:t>
            </a:r>
            <a:r>
              <a:rPr lang="en-US" sz="4000" b="1" i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893175" cy="58054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General rule</a:t>
            </a:r>
            <a:r>
              <a:rPr lang="en-US" sz="2400" i="1" dirty="0" smtClean="0">
                <a:effectLst/>
              </a:rPr>
              <a:t>: </a:t>
            </a:r>
            <a:r>
              <a:rPr lang="en-US" sz="2400" dirty="0" smtClean="0">
                <a:effectLst/>
              </a:rPr>
              <a:t>to promote the production, dissemination and democratization of knowledge by means of </a:t>
            </a:r>
            <a:r>
              <a:rPr lang="en-US" sz="2400" i="1" dirty="0" smtClean="0">
                <a:solidFill>
                  <a:srgbClr val="FFFF00"/>
                </a:solidFill>
                <a:effectLst/>
              </a:rPr>
              <a:t>market shaping initiatives</a:t>
            </a:r>
            <a:r>
              <a:rPr lang="en-US" sz="2400" dirty="0" smtClean="0">
                <a:effectLst/>
              </a:rPr>
              <a:t> and trough </a:t>
            </a:r>
            <a:r>
              <a:rPr lang="en-US" sz="2400" i="1" dirty="0" smtClean="0">
                <a:solidFill>
                  <a:srgbClr val="FFFF00"/>
                </a:solidFill>
                <a:effectLst/>
              </a:rPr>
              <a:t>creative destruction management policies.</a:t>
            </a:r>
            <a:endParaRPr lang="en-US" sz="2800" i="1" dirty="0" smtClean="0">
              <a:solidFill>
                <a:srgbClr val="FFFF00"/>
              </a:solidFill>
              <a:effectLst/>
            </a:endParaRPr>
          </a:p>
          <a:p>
            <a:pPr lvl="1" eaLnBrk="1" hangingPunct="1">
              <a:lnSpc>
                <a:spcPct val="3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  <a:effectLst/>
              </a:rPr>
              <a:t>Scope</a:t>
            </a:r>
            <a:r>
              <a:rPr lang="en-US" sz="2400" dirty="0" smtClean="0">
                <a:effectLst/>
              </a:rPr>
              <a:t>: the whole economic system, but especially knowledge intensive, technologically complex &amp; productivity enhancing activities.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effectLst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  <a:effectLst/>
              </a:rPr>
              <a:t>Main </a:t>
            </a:r>
            <a:r>
              <a:rPr lang="en-US" dirty="0" smtClean="0">
                <a:solidFill>
                  <a:srgbClr val="FFFF00"/>
                </a:solidFill>
              </a:rPr>
              <a:t>policy concern</a:t>
            </a:r>
            <a:r>
              <a:rPr lang="en-US" dirty="0" smtClean="0"/>
              <a:t>: to mitigate structural inefficiencies and to increase access, e.g.:  </a:t>
            </a:r>
            <a:r>
              <a:rPr lang="en-US" sz="2400" dirty="0" smtClean="0">
                <a:effectLst/>
              </a:rPr>
              <a:t>the creation of a more inclusive, democratic and development-oriented knowledge ecology</a:t>
            </a:r>
            <a:r>
              <a:rPr lang="en-US" sz="2400" b="1" dirty="0" smtClean="0">
                <a:effectLst/>
              </a:rPr>
              <a:t>.</a:t>
            </a:r>
            <a:r>
              <a:rPr lang="en-US" dirty="0" smtClean="0">
                <a:effectLst/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2800" dirty="0" smtClean="0">
                <a:solidFill>
                  <a:schemeClr val="tx1"/>
                </a:solidFill>
                <a:effectLst/>
              </a:rPr>
              <a:t>The K</a:t>
            </a:r>
            <a:r>
              <a:rPr lang="en-AU" sz="2400" dirty="0" smtClean="0">
                <a:solidFill>
                  <a:schemeClr val="tx1"/>
                </a:solidFill>
                <a:effectLst/>
              </a:rPr>
              <a:t>nowledge Governance Approach</a:t>
            </a:r>
            <a:r>
              <a:rPr lang="en-US" sz="3600" dirty="0" smtClean="0">
                <a:solidFill>
                  <a:srgbClr val="000066"/>
                </a:solidFill>
                <a:effectLst/>
              </a:rPr>
              <a:t> </a:t>
            </a:r>
            <a:r>
              <a:rPr lang="en-AU" sz="3200" b="1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sz="4000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893175" cy="5805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 smtClean="0">
                <a:effectLst/>
              </a:rPr>
              <a:t>Forging KG for IP </a:t>
            </a:r>
            <a:r>
              <a:rPr lang="en-US" sz="2400" b="1" i="1" dirty="0" smtClean="0">
                <a:effectLst/>
              </a:rPr>
              <a:t>via</a:t>
            </a:r>
            <a:r>
              <a:rPr lang="en-US" sz="2400" b="1" dirty="0" smtClean="0">
                <a:effectLst/>
              </a:rPr>
              <a:t> market-shaping initiatives</a:t>
            </a:r>
            <a:r>
              <a:rPr lang="en-US" sz="2800" dirty="0" smtClean="0">
                <a:effectLst/>
              </a:rPr>
              <a:t>:</a:t>
            </a:r>
          </a:p>
          <a:p>
            <a:pPr lvl="1" eaLnBrk="1" hangingPunct="1"/>
            <a:r>
              <a:rPr lang="en-US" sz="2400" dirty="0" smtClean="0">
                <a:effectLst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Government </a:t>
            </a:r>
            <a:r>
              <a:rPr lang="en-US" sz="2400" i="1" dirty="0" smtClean="0">
                <a:solidFill>
                  <a:srgbClr val="FFFF00"/>
                </a:solidFill>
                <a:effectLst/>
              </a:rPr>
              <a:t>golden-share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400" dirty="0" smtClean="0">
                <a:effectLst/>
              </a:rPr>
              <a:t>in strategic innovations (strategic from the Public Interest’s point of view), such as general purpose technologies. 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 lvl="1" eaLnBrk="1" hangingPunct="1"/>
            <a:r>
              <a:rPr lang="en-US" sz="2400" dirty="0" smtClean="0">
                <a:effectLst/>
              </a:rPr>
              <a:t>The </a:t>
            </a:r>
            <a:r>
              <a:rPr lang="en-US" sz="2000" i="1" dirty="0" smtClean="0">
                <a:effectLst/>
              </a:rPr>
              <a:t>GS</a:t>
            </a:r>
            <a:r>
              <a:rPr lang="en-US" sz="2400" dirty="0" smtClean="0">
                <a:effectLst/>
              </a:rPr>
              <a:t> would enable the issuing of general public licenses (to prevent “technological monopolies” or locking competitors out).</a:t>
            </a:r>
            <a:r>
              <a:rPr lang="en-US" sz="1800" dirty="0" smtClean="0">
                <a:effectLst/>
              </a:rPr>
              <a:t> 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1800" dirty="0" smtClean="0">
              <a:effectLst/>
            </a:endParaRPr>
          </a:p>
          <a:p>
            <a:pPr lvl="1" eaLnBrk="1" hangingPunct="1"/>
            <a:r>
              <a:rPr lang="en-US" sz="2400" i="1" dirty="0" smtClean="0">
                <a:solidFill>
                  <a:srgbClr val="FFFF00"/>
                </a:solidFill>
                <a:effectLst/>
              </a:rPr>
              <a:t>Regulation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 of the scope and length </a:t>
            </a:r>
            <a:r>
              <a:rPr lang="en-US" sz="2400" dirty="0" smtClean="0">
                <a:effectLst/>
              </a:rPr>
              <a:t>of patents and copyright's protection according to criteria such as </a:t>
            </a:r>
            <a:r>
              <a:rPr lang="en-US" sz="2400" b="1" i="1" dirty="0" smtClean="0">
                <a:effectLst/>
              </a:rPr>
              <a:t>R</a:t>
            </a:r>
            <a:r>
              <a:rPr lang="en-US" sz="2400" dirty="0" smtClean="0">
                <a:effectLst/>
              </a:rPr>
              <a:t> spending as % of the companies’ sales or assets </a:t>
            </a:r>
            <a:r>
              <a:rPr lang="en-US" sz="2400" i="1" dirty="0" smtClean="0">
                <a:effectLst/>
              </a:rPr>
              <a:t>and </a:t>
            </a:r>
            <a:r>
              <a:rPr lang="en-US" sz="2400" dirty="0" smtClean="0">
                <a:effectLst/>
              </a:rPr>
              <a:t>∆ revenues during the IP lifetime (e.g.: a progressive tax system for IP, avoiding </a:t>
            </a:r>
            <a:r>
              <a:rPr lang="en-US" sz="2400" i="1" dirty="0" smtClean="0">
                <a:effectLst/>
              </a:rPr>
              <a:t>one size fits all rules</a:t>
            </a:r>
            <a:r>
              <a:rPr lang="en-US" sz="2400" dirty="0" smtClean="0">
                <a:effectLst/>
              </a:rPr>
              <a:t>)*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AU" sz="2400" dirty="0" smtClean="0">
                <a:effectLst/>
              </a:rPr>
              <a:t>* </a:t>
            </a:r>
            <a:r>
              <a:rPr lang="en-AU" sz="1800" dirty="0" smtClean="0">
                <a:effectLst/>
              </a:rPr>
              <a:t>Keep in mind that patent and copyright lengths are conventions, not scientific outcomes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23528" y="4149080"/>
            <a:ext cx="8568952" cy="24495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67544" y="4077072"/>
            <a:ext cx="8423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 i="1" dirty="0">
                <a:solidFill>
                  <a:srgbClr val="000066"/>
                </a:solidFill>
              </a:rPr>
              <a:t>Fact: </a:t>
            </a:r>
            <a:r>
              <a:rPr lang="en-US" sz="2000" b="1" i="1" dirty="0">
                <a:solidFill>
                  <a:srgbClr val="800000"/>
                </a:solidFill>
              </a:rPr>
              <a:t>A century ago, copyrights lasted for 14 years</a:t>
            </a:r>
            <a:r>
              <a:rPr lang="en-US" sz="2000" b="1" i="1" dirty="0">
                <a:solidFill>
                  <a:srgbClr val="000066"/>
                </a:solidFill>
              </a:rPr>
              <a:t> and could be extended another 14 if the copyright holder petitioned for an extension. </a:t>
            </a:r>
            <a:r>
              <a:rPr lang="en-US" sz="2000" b="1" i="1" dirty="0">
                <a:solidFill>
                  <a:srgbClr val="800000"/>
                </a:solidFill>
              </a:rPr>
              <a:t>Today, corporate copyrights last for 95 years</a:t>
            </a:r>
            <a:r>
              <a:rPr lang="en-US" sz="2000" b="1" i="1" dirty="0">
                <a:solidFill>
                  <a:srgbClr val="000066"/>
                </a:solidFill>
              </a:rPr>
              <a:t>, while individuals retain copyrights for 70  years after their deaths. </a:t>
            </a:r>
          </a:p>
          <a:p>
            <a:pPr eaLnBrk="1" hangingPunct="1"/>
            <a:endParaRPr lang="en-US" sz="2000" b="1" i="1" dirty="0">
              <a:solidFill>
                <a:srgbClr val="000066"/>
              </a:solidFill>
            </a:endParaRPr>
          </a:p>
          <a:p>
            <a:pPr eaLnBrk="1" hangingPunct="1"/>
            <a:r>
              <a:rPr lang="en-US" sz="2000" b="1" i="1" dirty="0">
                <a:solidFill>
                  <a:srgbClr val="000066"/>
                </a:solidFill>
              </a:rPr>
              <a:t>There was nothing “scientific” to back these changes, but rather the powerful lobby of   the entertainment </a:t>
            </a:r>
            <a:r>
              <a:rPr lang="en-US" sz="2000" b="1" i="1" dirty="0" smtClean="0">
                <a:solidFill>
                  <a:srgbClr val="000066"/>
                </a:solidFill>
              </a:rPr>
              <a:t>industry.</a:t>
            </a:r>
            <a:endParaRPr lang="en-US" sz="2000" b="1" i="1" dirty="0">
              <a:solidFill>
                <a:srgbClr val="000066"/>
              </a:solidFill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95288" y="1052736"/>
            <a:ext cx="8497192" cy="21590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539750" y="1052736"/>
            <a:ext cx="8135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b="1" i="1" dirty="0">
                <a:solidFill>
                  <a:srgbClr val="000066"/>
                </a:solidFill>
              </a:rPr>
              <a:t>Fact: The US </a:t>
            </a:r>
            <a:r>
              <a:rPr lang="en-US" sz="2000" b="1" i="1" dirty="0" smtClean="0">
                <a:solidFill>
                  <a:srgbClr val="000066"/>
                </a:solidFill>
              </a:rPr>
              <a:t>Defense </a:t>
            </a:r>
            <a:r>
              <a:rPr lang="en-US" sz="2000" b="1" i="1" dirty="0">
                <a:solidFill>
                  <a:srgbClr val="000066"/>
                </a:solidFill>
              </a:rPr>
              <a:t>Advanced Research Projects Agency         </a:t>
            </a:r>
            <a:r>
              <a:rPr lang="en-US" sz="2000" b="1" i="1" dirty="0" smtClean="0">
                <a:solidFill>
                  <a:srgbClr val="000066"/>
                </a:solidFill>
              </a:rPr>
              <a:t>  </a:t>
            </a:r>
            <a:r>
              <a:rPr lang="en-US" sz="2000" b="1" i="1" dirty="0">
                <a:solidFill>
                  <a:srgbClr val="000066"/>
                </a:solidFill>
              </a:rPr>
              <a:t>( DARPA) has triggered more than one-third of all developments in information technology, according to </a:t>
            </a:r>
            <a:r>
              <a:rPr lang="en-US" sz="2000" b="1" i="1" dirty="0" err="1">
                <a:solidFill>
                  <a:srgbClr val="000066"/>
                </a:solidFill>
              </a:rPr>
              <a:t>Mr</a:t>
            </a:r>
            <a:r>
              <a:rPr lang="en-US" sz="2000" b="1" i="1" dirty="0">
                <a:solidFill>
                  <a:srgbClr val="000066"/>
                </a:solidFill>
              </a:rPr>
              <a:t> </a:t>
            </a:r>
            <a:r>
              <a:rPr lang="en-US" sz="2000" b="1" i="1" dirty="0" err="1">
                <a:solidFill>
                  <a:srgbClr val="000066"/>
                </a:solidFill>
              </a:rPr>
              <a:t>T.Tether</a:t>
            </a:r>
            <a:r>
              <a:rPr lang="en-US" sz="2000" b="1" i="1" dirty="0">
                <a:solidFill>
                  <a:srgbClr val="000066"/>
                </a:solidFill>
              </a:rPr>
              <a:t>, Darpa's director. "</a:t>
            </a:r>
            <a:r>
              <a:rPr lang="en-US" sz="2000" b="1" i="1" dirty="0">
                <a:solidFill>
                  <a:srgbClr val="800000"/>
                </a:solidFill>
              </a:rPr>
              <a:t>In microelectronics, I would say that 75-90 per cent started at Darpa</a:t>
            </a:r>
            <a:r>
              <a:rPr lang="en-US" sz="2000" b="1" i="1" dirty="0">
                <a:solidFill>
                  <a:srgbClr val="000066"/>
                </a:solidFill>
              </a:rPr>
              <a:t>," he adds ( T. Tether: Interview with FT, October 20, 2008</a:t>
            </a:r>
            <a:r>
              <a:rPr lang="en-US" sz="2000" b="1" i="1" dirty="0" smtClean="0">
                <a:solidFill>
                  <a:srgbClr val="000066"/>
                </a:solidFill>
              </a:rPr>
              <a:t>).</a:t>
            </a:r>
            <a:endParaRPr lang="en-US" sz="24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94213" grpId="0"/>
      <p:bldP spid="94214" grpId="0" animBg="1"/>
      <p:bldP spid="942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3200" dirty="0" smtClean="0">
                <a:solidFill>
                  <a:schemeClr val="tx1"/>
                </a:solidFill>
                <a:effectLst/>
              </a:rPr>
              <a:t>The K</a:t>
            </a:r>
            <a:r>
              <a:rPr lang="en-AU" sz="2800" dirty="0" smtClean="0">
                <a:solidFill>
                  <a:schemeClr val="tx1"/>
                </a:solidFill>
                <a:effectLst/>
              </a:rPr>
              <a:t>nowledge Governance Approach</a:t>
            </a:r>
            <a:r>
              <a:rPr lang="en-US" sz="4000" dirty="0" smtClean="0">
                <a:solidFill>
                  <a:srgbClr val="000066"/>
                </a:solidFill>
                <a:effectLst/>
              </a:rPr>
              <a:t> </a:t>
            </a:r>
            <a:r>
              <a:rPr lang="en-AU" sz="3600" b="1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Forging KG for IP </a:t>
            </a:r>
            <a:r>
              <a:rPr lang="en-US" sz="2400" i="1" dirty="0" smtClean="0">
                <a:effectLst/>
              </a:rPr>
              <a:t>via</a:t>
            </a:r>
            <a:r>
              <a:rPr lang="en-US" sz="2400" dirty="0" smtClean="0">
                <a:effectLst/>
              </a:rPr>
              <a:t> market-shaping initiatives</a:t>
            </a:r>
            <a:r>
              <a:rPr lang="en-US" sz="2800" dirty="0" smtClean="0">
                <a:effectLst/>
              </a:rPr>
              <a:t>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400" dirty="0" smtClean="0">
                <a:effectLst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progressive tax </a:t>
            </a:r>
            <a:r>
              <a:rPr lang="en-US" sz="2400" dirty="0" smtClean="0">
                <a:effectLst/>
              </a:rPr>
              <a:t>on patents earned but not used or licensed</a:t>
            </a:r>
            <a:r>
              <a:rPr lang="en-US" dirty="0" smtClean="0">
                <a:effectLst/>
              </a:rPr>
              <a:t>,</a:t>
            </a:r>
            <a:r>
              <a:rPr lang="en-US" sz="2400" dirty="0" smtClean="0">
                <a:effectLst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(in order to avoid </a:t>
            </a:r>
            <a:r>
              <a:rPr lang="en-US" sz="2400" i="1" dirty="0" smtClean="0">
                <a:effectLst/>
              </a:rPr>
              <a:t>unproductive entrepreneurship </a:t>
            </a:r>
            <a:r>
              <a:rPr lang="en-US" sz="2400" dirty="0" smtClean="0">
                <a:effectLst/>
              </a:rPr>
              <a:t>springing from “strategic patenting” ),</a:t>
            </a:r>
            <a:r>
              <a:rPr lang="en-US" sz="1800" dirty="0" smtClean="0">
                <a:effectLst/>
              </a:rPr>
              <a:t> 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en-US" sz="1800" dirty="0" smtClean="0">
              <a:effectLst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en-AU" sz="2400" dirty="0" smtClean="0">
                <a:solidFill>
                  <a:srgbClr val="FFFF00"/>
                </a:solidFill>
                <a:effectLst/>
              </a:rPr>
              <a:t>Public incentives </a:t>
            </a:r>
            <a:r>
              <a:rPr lang="en-AU" sz="2400" dirty="0" smtClean="0">
                <a:effectLst/>
              </a:rPr>
              <a:t>for standards development, cooperative standard's setting, stimulus to (instead of restriction on) research joint ventures and other forms of research and licensing coordination,</a:t>
            </a:r>
            <a:r>
              <a:rPr lang="en-AU" sz="2400" dirty="0" smtClean="0"/>
              <a:t> </a:t>
            </a:r>
            <a:r>
              <a:rPr lang="en-US" sz="2400" dirty="0" smtClean="0">
                <a:effectLst/>
              </a:rPr>
              <a:t>  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</a:t>
            </a:r>
            <a:r>
              <a:rPr lang="en-US" sz="2000" dirty="0" smtClean="0">
                <a:effectLst/>
              </a:rPr>
              <a:t>(…in order to avoid </a:t>
            </a:r>
            <a:r>
              <a:rPr lang="en-US" sz="2000" i="1" dirty="0" smtClean="0">
                <a:effectLst/>
              </a:rPr>
              <a:t>winner-takes-all-markets </a:t>
            </a:r>
            <a:r>
              <a:rPr lang="en-US" sz="2000" dirty="0" smtClean="0">
                <a:effectLst/>
              </a:rPr>
              <a:t>due to the combination of strong IPRs with network externalities, increasing returns – common features of new economy’s sectors  </a:t>
            </a:r>
            <a:r>
              <a:rPr lang="en-US" sz="2400" dirty="0" smtClean="0">
                <a:effectLst/>
              </a:rPr>
              <a:t>)</a:t>
            </a:r>
            <a:endParaRPr lang="en-AU" sz="2400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2800" dirty="0" smtClean="0">
                <a:solidFill>
                  <a:schemeClr val="tx1"/>
                </a:solidFill>
                <a:effectLst/>
              </a:rPr>
              <a:t>The K</a:t>
            </a:r>
            <a:r>
              <a:rPr lang="en-AU" sz="2400" dirty="0" smtClean="0">
                <a:solidFill>
                  <a:schemeClr val="tx1"/>
                </a:solidFill>
                <a:effectLst/>
              </a:rPr>
              <a:t>nowledge Governance Approach</a:t>
            </a:r>
            <a:r>
              <a:rPr lang="en-US" sz="3600" dirty="0" smtClean="0">
                <a:solidFill>
                  <a:srgbClr val="000066"/>
                </a:solidFill>
                <a:effectLst/>
              </a:rPr>
              <a:t> </a:t>
            </a:r>
            <a:r>
              <a:rPr lang="en-AU" sz="2800" b="1" dirty="0" smtClean="0">
                <a:solidFill>
                  <a:srgbClr val="000066"/>
                </a:solidFill>
                <a:effectLst/>
              </a:rPr>
              <a:t>  </a:t>
            </a:r>
            <a:r>
              <a:rPr lang="en-US" sz="3600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altLang="zh-CN" sz="2400" b="1" dirty="0" smtClean="0">
                <a:ea typeface="宋体" charset="-122"/>
              </a:rPr>
              <a:t>In fact, this is already in the EU Competition Commission’s radar. Its former chief, Neelie Kroes, has recently argued in a speech that</a:t>
            </a:r>
            <a:r>
              <a:rPr lang="en-US" altLang="zh-CN" sz="2400" dirty="0" smtClean="0">
                <a:ea typeface="宋体" charset="-122"/>
              </a:rPr>
              <a:t> …</a:t>
            </a:r>
          </a:p>
          <a:p>
            <a:pPr marL="609600" indent="-609600">
              <a:lnSpc>
                <a:spcPct val="30000"/>
              </a:lnSpc>
              <a:buClr>
                <a:schemeClr val="hlink"/>
              </a:buClr>
              <a:buNone/>
            </a:pPr>
            <a:endParaRPr lang="en-US" altLang="zh-CN" sz="2400" dirty="0" smtClean="0">
              <a:ea typeface="宋体" charset="-122"/>
            </a:endParaRPr>
          </a:p>
          <a:p>
            <a:pPr marL="609600" indent="-609600">
              <a:buClr>
                <a:schemeClr val="hlink"/>
              </a:buClr>
              <a:buNone/>
            </a:pPr>
            <a:r>
              <a:rPr lang="en-US" altLang="zh-CN" sz="2400" dirty="0" smtClean="0">
                <a:ea typeface="宋体" charset="-122"/>
              </a:rPr>
              <a:t>	“ </a:t>
            </a:r>
            <a:r>
              <a:rPr lang="en-US" altLang="zh-CN" sz="2400" i="1" dirty="0" smtClean="0">
                <a:ea typeface="宋体" charset="-122"/>
              </a:rPr>
              <a:t>industry standards for technology could be based on either proprietary or non-proprietary technologies, but when a market developed so that a proprietary technology became a de facto standard and the owner of that technology exploited that market power, </a:t>
            </a:r>
            <a:r>
              <a:rPr lang="en-US" altLang="zh-CN" sz="2400" i="1" dirty="0" smtClean="0">
                <a:solidFill>
                  <a:srgbClr val="FFFF00"/>
                </a:solidFill>
                <a:ea typeface="宋体" charset="-122"/>
              </a:rPr>
              <a:t>competition authorities might have to intervene… </a:t>
            </a:r>
          </a:p>
          <a:p>
            <a:pPr marL="609600" indent="-609600">
              <a:lnSpc>
                <a:spcPct val="40000"/>
              </a:lnSpc>
              <a:buClr>
                <a:schemeClr val="hlink"/>
              </a:buClr>
              <a:buNone/>
            </a:pPr>
            <a:endParaRPr lang="en-US" altLang="zh-CN" sz="2400" i="1" dirty="0" smtClean="0">
              <a:ea typeface="宋体" charset="-122"/>
            </a:endParaRPr>
          </a:p>
          <a:p>
            <a:pPr marL="609600" indent="-609600">
              <a:buClr>
                <a:schemeClr val="hlink"/>
              </a:buClr>
              <a:buNone/>
            </a:pPr>
            <a:r>
              <a:rPr lang="en-US" altLang="zh-CN" sz="2400" i="1" dirty="0" smtClean="0">
                <a:ea typeface="宋体" charset="-122"/>
              </a:rPr>
              <a:t>	...</a:t>
            </a:r>
            <a:r>
              <a:rPr lang="en-US" altLang="zh-CN" sz="2400" i="1" dirty="0" smtClean="0">
                <a:solidFill>
                  <a:srgbClr val="FFFF00"/>
                </a:solidFill>
                <a:ea typeface="宋体" charset="-122"/>
              </a:rPr>
              <a:t>one remedy would be to require to disclose of information at “fair rates” so that other companies could design compatible products and systems</a:t>
            </a:r>
            <a:r>
              <a:rPr lang="en-US" altLang="zh-CN" sz="2400" dirty="0" smtClean="0">
                <a:ea typeface="宋体" charset="-122"/>
              </a:rPr>
              <a:t>” </a:t>
            </a:r>
            <a:r>
              <a:rPr lang="en-US" altLang="zh-CN" sz="2000" i="1" dirty="0" smtClean="0">
                <a:ea typeface="宋体" charset="-122"/>
              </a:rPr>
              <a:t>( FT: June, 11, 2008).</a:t>
            </a:r>
            <a:r>
              <a:rPr lang="en-AU" altLang="zh-CN" sz="2400" dirty="0" smtClean="0">
                <a:ea typeface="宋体" charset="-122"/>
              </a:rPr>
              <a:t> 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 lvl="1">
              <a:lnSpc>
                <a:spcPct val="110000"/>
              </a:lnSpc>
              <a:defRPr/>
            </a:pPr>
            <a:endParaRPr lang="en-US" sz="1100" b="1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2800" dirty="0" smtClean="0">
                <a:solidFill>
                  <a:schemeClr val="tx1"/>
                </a:solidFill>
                <a:effectLst/>
              </a:rPr>
              <a:t>The K</a:t>
            </a:r>
            <a:r>
              <a:rPr lang="en-AU" sz="2400" dirty="0" smtClean="0">
                <a:solidFill>
                  <a:schemeClr val="tx1"/>
                </a:solidFill>
                <a:effectLst/>
              </a:rPr>
              <a:t>nowledge Governance Approach</a:t>
            </a:r>
            <a:r>
              <a:rPr lang="en-US" sz="3600" dirty="0" smtClean="0">
                <a:solidFill>
                  <a:srgbClr val="000066"/>
                </a:solidFill>
                <a:effectLst/>
              </a:rPr>
              <a:t> </a:t>
            </a:r>
            <a:r>
              <a:rPr lang="en-AU" sz="2800" b="1" dirty="0" smtClean="0">
                <a:solidFill>
                  <a:srgbClr val="000066"/>
                </a:solidFill>
                <a:effectLst/>
              </a:rPr>
              <a:t>  </a:t>
            </a:r>
            <a:r>
              <a:rPr lang="en-US" sz="3600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effectLst/>
              </a:rPr>
              <a:t>Knowledge governance initiatives and institutional </a:t>
            </a:r>
            <a:r>
              <a:rPr lang="en-US" sz="2400" b="1" i="1" dirty="0" smtClean="0">
                <a:effectLst/>
              </a:rPr>
              <a:t>design</a:t>
            </a:r>
            <a:r>
              <a:rPr lang="en-US" sz="24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:</a:t>
            </a:r>
          </a:p>
          <a:p>
            <a:pPr lvl="1" eaLnBrk="1" hangingPunct="1">
              <a:lnSpc>
                <a:spcPct val="20000"/>
              </a:lnSpc>
              <a:buFont typeface="Wingdings" pitchFamily="2" charset="2"/>
              <a:buNone/>
              <a:defRPr/>
            </a:pPr>
            <a:endParaRPr lang="en-US" sz="3400" dirty="0" smtClean="0">
              <a:effectLst/>
            </a:endParaRPr>
          </a:p>
          <a:p>
            <a:pPr lvl="1">
              <a:lnSpc>
                <a:spcPct val="110000"/>
              </a:lnSpc>
              <a:defRPr/>
            </a:pPr>
            <a:r>
              <a:rPr lang="en-AU" sz="2000" b="1" dirty="0" smtClean="0"/>
              <a:t>A </a:t>
            </a:r>
            <a:r>
              <a:rPr lang="en-AU" sz="2000" b="1" dirty="0" smtClean="0">
                <a:solidFill>
                  <a:srgbClr val="FFFF00"/>
                </a:solidFill>
              </a:rPr>
              <a:t>Knowledge Governance Coordinating  Body (KGCB) </a:t>
            </a:r>
            <a:r>
              <a:rPr lang="en-AU" sz="2000" b="1" dirty="0" smtClean="0"/>
              <a:t>has to be created, to </a:t>
            </a:r>
            <a:r>
              <a:rPr lang="en-US" sz="2000" b="1" dirty="0" smtClean="0"/>
              <a:t>work in coordination with existing regulatory </a:t>
            </a:r>
            <a:r>
              <a:rPr lang="en-US" sz="2000" b="1" dirty="0" smtClean="0"/>
              <a:t>and funding agencies</a:t>
            </a:r>
            <a:r>
              <a:rPr lang="en-US" sz="2000" b="1" i="1" dirty="0" smtClean="0"/>
              <a:t>, </a:t>
            </a:r>
            <a:endParaRPr lang="en-US" sz="2000" dirty="0" smtClean="0"/>
          </a:p>
          <a:p>
            <a:pPr lvl="1">
              <a:lnSpc>
                <a:spcPct val="110000"/>
              </a:lnSpc>
              <a:defRPr/>
            </a:pPr>
            <a:endParaRPr lang="en-AU" sz="1800" dirty="0" smtClean="0"/>
          </a:p>
          <a:p>
            <a:pPr lvl="1">
              <a:lnSpc>
                <a:spcPct val="110000"/>
              </a:lnSpc>
              <a:defRPr/>
            </a:pPr>
            <a:r>
              <a:rPr lang="en-AU" sz="2000" b="1" dirty="0" smtClean="0">
                <a:effectLst/>
              </a:rPr>
              <a:t>The management of intellectual property in general should be </a:t>
            </a:r>
            <a:r>
              <a:rPr lang="en-AU" sz="2000" b="1" dirty="0" smtClean="0">
                <a:solidFill>
                  <a:srgbClr val="FFFF00"/>
                </a:solidFill>
                <a:effectLst/>
              </a:rPr>
              <a:t>subordinated to the</a:t>
            </a:r>
            <a:r>
              <a:rPr lang="en-AU" sz="2000" b="1" dirty="0" smtClean="0">
                <a:effectLst/>
              </a:rPr>
              <a:t> </a:t>
            </a:r>
            <a:r>
              <a:rPr lang="en-AU" sz="2000" b="1" dirty="0" smtClean="0">
                <a:solidFill>
                  <a:srgbClr val="FFFF00"/>
                </a:solidFill>
              </a:rPr>
              <a:t>KGCB </a:t>
            </a:r>
            <a:r>
              <a:rPr lang="en-AU" sz="2000" b="1" dirty="0" smtClean="0">
                <a:effectLst/>
              </a:rPr>
              <a:t>, and addressed in coordination with innovation and competition policies, as well as with public agencies funding R&amp;D,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AU" sz="2000" b="1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 smtClean="0">
              <a:effectLst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b="1" dirty="0" smtClean="0">
                <a:effectLst/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  <a:effectLst/>
              </a:rPr>
              <a:t>reinstatement of  </a:t>
            </a:r>
            <a:r>
              <a:rPr lang="en-US" sz="2000" b="1" i="1" dirty="0" smtClean="0">
                <a:solidFill>
                  <a:srgbClr val="FFFF00"/>
                </a:solidFill>
                <a:effectLst/>
              </a:rPr>
              <a:t>weberian state structures </a:t>
            </a:r>
            <a:r>
              <a:rPr lang="en-US" sz="2000" b="1" dirty="0" smtClean="0">
                <a:effectLst/>
              </a:rPr>
              <a:t>in order to regain public management effectiveness (e.g. to put </a:t>
            </a:r>
            <a:r>
              <a:rPr lang="en-US" sz="2000" b="1" i="1" dirty="0" smtClean="0">
                <a:effectLst/>
              </a:rPr>
              <a:t>on hold new public management</a:t>
            </a:r>
            <a:r>
              <a:rPr lang="en-US" sz="2000" b="1" dirty="0" smtClean="0">
                <a:effectLst/>
              </a:rPr>
              <a:t> oriented reforms)</a:t>
            </a:r>
            <a:r>
              <a:rPr lang="en-US" sz="900" b="1" dirty="0" smtClean="0">
                <a:effectLst/>
              </a:rPr>
              <a:t>.</a:t>
            </a:r>
            <a:endParaRPr lang="en-US" sz="1100" b="1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76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AU" sz="3200" b="1" smtClean="0">
                <a:solidFill>
                  <a:schemeClr val="tx1"/>
                </a:solidFill>
                <a:effectLst/>
              </a:rPr>
              <a:t>Conclusion</a:t>
            </a:r>
            <a:r>
              <a:rPr lang="en-AU" sz="3200" b="1" smtClean="0">
                <a:solidFill>
                  <a:srgbClr val="000066"/>
                </a:solidFill>
                <a:effectLst/>
              </a:rPr>
              <a:t> </a:t>
            </a:r>
            <a:r>
              <a:rPr lang="en-US" sz="4000" b="1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-142875" y="692150"/>
            <a:ext cx="9501188" cy="5905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b="1" dirty="0" smtClean="0">
                <a:effectLst/>
              </a:rPr>
              <a:t>The policy-institutions framework resulting from the framework outlined above should</a:t>
            </a:r>
            <a:r>
              <a:rPr lang="en-US" sz="2800" b="1" dirty="0" smtClean="0">
                <a:effectLst/>
              </a:rPr>
              <a:t>: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800" b="1" dirty="0" smtClean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dirty="0" smtClean="0">
                <a:effectLst/>
              </a:rPr>
              <a:t>Be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flexible and pragmatic</a:t>
            </a:r>
            <a:r>
              <a:rPr lang="en-US" sz="2800" b="1" dirty="0" smtClean="0">
                <a:effectLst/>
              </a:rPr>
              <a:t>,  </a:t>
            </a:r>
          </a:p>
          <a:p>
            <a:pPr eaLnBrk="1" hangingPunct="1">
              <a:lnSpc>
                <a:spcPct val="30000"/>
              </a:lnSpc>
            </a:pPr>
            <a:endParaRPr lang="en-US" sz="32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</a:rPr>
              <a:t>Address 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knowledge as a global public good</a:t>
            </a:r>
            <a:r>
              <a:rPr lang="en-US" sz="2800" b="1" dirty="0" smtClean="0">
                <a:effectLst/>
              </a:rPr>
              <a:t>, </a:t>
            </a:r>
          </a:p>
          <a:p>
            <a:pPr eaLnBrk="1" hangingPunct="1">
              <a:lnSpc>
                <a:spcPct val="40000"/>
              </a:lnSpc>
            </a:pPr>
            <a:endParaRPr lang="en-US" sz="3200" b="1" dirty="0" smtClean="0">
              <a:effectLst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</a:rPr>
              <a:t>Have the governance of knowledge shaped by the public interest</a:t>
            </a:r>
            <a:r>
              <a:rPr lang="en-US" sz="2800" b="1" dirty="0" smtClean="0">
                <a:effectLst/>
              </a:rPr>
              <a:t>, and knowledge dissemination as </a:t>
            </a:r>
            <a:r>
              <a:rPr lang="en-US" sz="2800" b="1" dirty="0" smtClean="0">
                <a:effectLst/>
              </a:rPr>
              <a:t> its </a:t>
            </a:r>
            <a:r>
              <a:rPr lang="en-US" sz="2800" b="1" dirty="0" smtClean="0">
                <a:effectLst/>
              </a:rPr>
              <a:t>main goal.</a:t>
            </a:r>
          </a:p>
          <a:p>
            <a:pPr eaLnBrk="1" hangingPunct="1">
              <a:lnSpc>
                <a:spcPct val="10000"/>
              </a:lnSpc>
            </a:pPr>
            <a:endParaRPr lang="en-US" sz="3200" b="1" dirty="0" smtClean="0">
              <a:solidFill>
                <a:srgbClr val="000066"/>
              </a:solidFill>
              <a:effectLst/>
            </a:endParaRPr>
          </a:p>
          <a:p>
            <a:pPr eaLnBrk="1" hangingPunct="1">
              <a:lnSpc>
                <a:spcPct val="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dirty="0" smtClean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76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AU" sz="2800" b="1" smtClean="0">
                <a:solidFill>
                  <a:schemeClr val="tx1"/>
                </a:solidFill>
                <a:effectLst/>
              </a:rPr>
              <a:t>Conclusion</a:t>
            </a:r>
            <a:r>
              <a:rPr lang="en-AU" sz="3200" b="1" smtClean="0">
                <a:solidFill>
                  <a:schemeClr val="tx1"/>
                </a:solidFill>
                <a:effectLst/>
              </a:rPr>
              <a:t> </a:t>
            </a:r>
            <a:r>
              <a:rPr lang="en-US" sz="4000" b="1" smtClean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5905500"/>
          </a:xfrm>
        </p:spPr>
        <p:txBody>
          <a:bodyPr/>
          <a:lstStyle/>
          <a:p>
            <a:pPr eaLnBrk="1" hangingPunct="1">
              <a:lnSpc>
                <a:spcPct val="10000"/>
              </a:lnSpc>
            </a:pPr>
            <a:endParaRPr lang="en-US" sz="2400" b="1" dirty="0" smtClean="0">
              <a:solidFill>
                <a:srgbClr val="660033"/>
              </a:solidFill>
              <a:effectLst/>
            </a:endParaRPr>
          </a:p>
          <a:p>
            <a:pPr eaLnBrk="1" hangingPunct="1">
              <a:lnSpc>
                <a:spcPct val="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660033"/>
              </a:solidFill>
              <a:effectLst/>
            </a:endParaRP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effectLst/>
              </a:rPr>
              <a:t>Be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anti-unproductive entrepreneurship, </a:t>
            </a:r>
            <a:r>
              <a:rPr lang="en-US" sz="2800" b="1" dirty="0" smtClean="0">
                <a:effectLst/>
              </a:rPr>
              <a:t>not </a:t>
            </a:r>
            <a:r>
              <a:rPr lang="en-US" sz="2800" b="1" dirty="0" smtClean="0">
                <a:effectLst/>
              </a:rPr>
              <a:t>anti-bigness (“efficiency is the test, not size)</a:t>
            </a:r>
            <a:endParaRPr lang="en-US" sz="2800" b="1" dirty="0" smtClean="0">
              <a:effectLst/>
            </a:endParaRPr>
          </a:p>
          <a:p>
            <a:pPr eaLnBrk="1" hangingPunct="1"/>
            <a:endParaRPr lang="en-US" sz="2800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FFFF00"/>
                </a:solidFill>
                <a:effectLst/>
              </a:rPr>
              <a:t>Be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pro-efficiency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but not libertarian </a:t>
            </a:r>
            <a:r>
              <a:rPr lang="en-US" sz="2800" b="1" dirty="0" smtClean="0">
                <a:effectLst/>
              </a:rPr>
              <a:t>(in the “Chicago Scholl” sense of letting the market take  care of its own problems).  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800" b="1" dirty="0" smtClean="0">
              <a:effectLst/>
            </a:endParaRP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effectLst/>
              </a:rPr>
              <a:t>Be pro-cooperation</a:t>
            </a:r>
            <a:r>
              <a:rPr lang="en-US" sz="2800" b="1" dirty="0" smtClean="0">
                <a:effectLst/>
              </a:rPr>
              <a:t>, leaving room for business networks to thrive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but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requiring government’s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guidance</a:t>
            </a:r>
            <a:r>
              <a:rPr lang="en-US" sz="2800" b="1" dirty="0" smtClean="0">
                <a:effectLst/>
              </a:rPr>
              <a:t> to </a:t>
            </a:r>
            <a:r>
              <a:rPr lang="en-US" sz="2800" b="1" i="1" dirty="0" smtClean="0">
                <a:effectLst/>
              </a:rPr>
              <a:t>supervise</a:t>
            </a:r>
            <a:r>
              <a:rPr lang="en-US" sz="2800" b="1" dirty="0" smtClean="0">
                <a:effectLst/>
              </a:rPr>
              <a:t> them.</a:t>
            </a:r>
            <a:r>
              <a:rPr lang="en-US" sz="2400" b="1" dirty="0" smtClean="0">
                <a:solidFill>
                  <a:srgbClr val="000066"/>
                </a:solidFill>
                <a:effectLst/>
              </a:rPr>
              <a:t> </a:t>
            </a:r>
            <a:endParaRPr lang="en-US" sz="28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sz="38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dirty="0" smtClean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765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2800" b="1" dirty="0" smtClean="0">
                <a:solidFill>
                  <a:schemeClr val="tx1"/>
                </a:solidFill>
                <a:effectLst/>
              </a:rPr>
              <a:t>Conclusion</a:t>
            </a:r>
            <a:r>
              <a:rPr lang="en-AU" sz="2800" b="1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  <a:effectLst/>
              </a:rPr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642350" cy="5975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sz="2400" b="1" dirty="0" smtClean="0">
              <a:effectLst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Two approaches to policy </a:t>
            </a:r>
            <a:r>
              <a:rPr lang="en-US" b="1" dirty="0" smtClean="0">
                <a:effectLst/>
              </a:rPr>
              <a:t>can be devised from the former discussion: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>
              <a:effectLst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IP-centered: </a:t>
            </a:r>
            <a:r>
              <a:rPr lang="en-US" b="1" dirty="0" smtClean="0">
                <a:solidFill>
                  <a:srgbClr val="FFFF00"/>
                </a:solidFill>
              </a:rPr>
              <a:t>correcting market failures</a:t>
            </a:r>
            <a:r>
              <a:rPr lang="en-US" b="1" dirty="0" smtClean="0"/>
              <a:t>. Underlying assumption: markets are efficient.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b="1" dirty="0" smtClean="0">
                <a:effectLst/>
              </a:rPr>
              <a:t>KG- centered: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limiting the scope of the market</a:t>
            </a:r>
            <a:r>
              <a:rPr lang="en-US" b="1" dirty="0" smtClean="0">
                <a:effectLst/>
              </a:rPr>
              <a:t>. Underlying assumption: markets are neither  efficient nor conducive to open and  democratic access in the field of knowledge</a:t>
            </a:r>
            <a:r>
              <a:rPr lang="en-US" dirty="0" smtClean="0">
                <a:effectLst/>
              </a:rPr>
              <a:t>.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 lvl="1"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sz="40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200" dirty="0" smtClean="0">
              <a:solidFill>
                <a:srgbClr val="000066"/>
              </a:solidFill>
              <a:effectLst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100" dirty="0" smtClean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solidFill>
                  <a:schemeClr val="tx1"/>
                </a:solidFill>
                <a:effectLst/>
              </a:rPr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600" dirty="0" smtClean="0"/>
              <a:t>By now , you know the approach I would recommend, and why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3600" b="1" i="1" dirty="0" smtClean="0">
                <a:effectLst/>
              </a:rPr>
              <a:t>Public institutions need to be the vehicles by which leaders take public responsibility for the public interest. Otherwise, markets determine the public interest, which manifestly does not work.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  <a:latin typeface="Garamond" pitchFamily="18" charset="0"/>
              </a:rPr>
              <a:t>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348038" y="188913"/>
            <a:ext cx="239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THE  </a:t>
            </a:r>
            <a:r>
              <a:rPr lang="en-US" sz="2800" b="1" i="1"/>
              <a:t>VISION</a:t>
            </a:r>
            <a:r>
              <a:rPr lang="en-US" sz="2800" i="1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en-US" sz="3600" b="1" smtClean="0">
                <a:effectLst/>
              </a:rPr>
              <a:t>THANK YOU.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en-US" sz="3600" b="1" smtClean="0">
                <a:effectLst/>
              </a:rPr>
              <a:t>APPENDIX: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effectLst/>
              </a:rPr>
              <a:t>Mapping market features </a:t>
            </a:r>
            <a:endParaRPr lang="en-US" sz="4000" b="1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435975" cy="66690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600" smtClean="0"/>
              <a:t> </a:t>
            </a:r>
            <a:r>
              <a:rPr lang="en-US" smtClean="0">
                <a:effectLst/>
              </a:rPr>
              <a:t>Mapping market features' tools: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concentration measures and market leaderships 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pt-BR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degree of technological complexity (measured, for instance, by the ratio of R&amp;D to sales),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pt-BR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rate of innovation (measured by number of patent and copyrights granted versus new products actually being marketed),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AU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patenting strategies (patents earned versus patents actually used – or effectively licensed plus degree of litigation involving patent claims),</a:t>
            </a:r>
            <a:endParaRPr lang="en-US" sz="240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435975" cy="66690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600" smtClean="0"/>
              <a:t> </a:t>
            </a:r>
            <a:r>
              <a:rPr lang="en-US" smtClean="0">
                <a:effectLst/>
              </a:rPr>
              <a:t>Mapping market features' tools (cont):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price behaviour (price’s movement </a:t>
            </a:r>
            <a:r>
              <a:rPr lang="en-AU" sz="2400" i="1" smtClean="0">
                <a:effectLst/>
              </a:rPr>
              <a:t>over time. </a:t>
            </a:r>
            <a:r>
              <a:rPr lang="en-AU" sz="2400" smtClean="0">
                <a:effectLst/>
              </a:rPr>
              <a:t>Decreasing, increasing,  stable?),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en-US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profits made by the leading firms and their evolution (too secure monopolies ?),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pt-BR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regulatory apparatus embedding the market or sector under, concern ( standards, requirements,  bureaucratic expertise…), </a:t>
            </a:r>
          </a:p>
          <a:p>
            <a:pPr lvl="1" eaLnBrk="1" hangingPunct="1">
              <a:lnSpc>
                <a:spcPct val="30000"/>
              </a:lnSpc>
              <a:buFont typeface="Wingdings" pitchFamily="2" charset="2"/>
              <a:buNone/>
              <a:defRPr/>
            </a:pPr>
            <a:endParaRPr lang="en-US" sz="2400" smtClean="0">
              <a:effectLst/>
            </a:endParaRPr>
          </a:p>
          <a:p>
            <a:pPr lvl="1" eaLnBrk="1" hangingPunct="1">
              <a:defRPr/>
            </a:pPr>
            <a:r>
              <a:rPr lang="en-AU" sz="2400" smtClean="0">
                <a:effectLst/>
              </a:rPr>
              <a:t>legal characteristics (enforcement mechanisms at hand, type of contracts used,  penalties..)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AU" sz="2400" smtClean="0">
              <a:effectLst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smtClean="0">
                <a:solidFill>
                  <a:srgbClr val="000066"/>
                </a:solidFill>
                <a:effectLst/>
              </a:rPr>
              <a:t> </a:t>
            </a:r>
            <a:endParaRPr lang="en-AU" sz="2000" smtClean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92150"/>
            <a:ext cx="8569325" cy="616585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endParaRPr lang="en-US" sz="2800" b="1" i="1" dirty="0" smtClean="0">
              <a:effectLst/>
            </a:endParaRPr>
          </a:p>
          <a:p>
            <a:pPr algn="r" eaLnBrk="1" hangingPunct="1">
              <a:lnSpc>
                <a:spcPct val="120000"/>
              </a:lnSpc>
              <a:defRPr/>
            </a:pPr>
            <a:r>
              <a:rPr lang="en-US" sz="3200" b="1" i="1" dirty="0" smtClean="0">
                <a:effectLst/>
              </a:rPr>
              <a:t>To the question “where do US innovations</a:t>
            </a:r>
            <a:r>
              <a:rPr lang="en-US" sz="4000" b="1" i="1" dirty="0" smtClean="0">
                <a:effectLst/>
              </a:rPr>
              <a:t> </a:t>
            </a:r>
            <a:r>
              <a:rPr lang="en-US" sz="3200" b="1" i="1" dirty="0" smtClean="0">
                <a:effectLst/>
              </a:rPr>
              <a:t>come from?” a very large part of the answer would include: </a:t>
            </a:r>
            <a:r>
              <a:rPr lang="en-US" sz="3200" b="1" i="1" dirty="0" smtClean="0">
                <a:solidFill>
                  <a:srgbClr val="FFFF00"/>
                </a:solidFill>
                <a:effectLst/>
              </a:rPr>
              <a:t>publicly funded R&amp;D, government contracting to buy things from the private sector that do not exist</a:t>
            </a:r>
            <a:r>
              <a:rPr lang="en-US" sz="3200" b="1" i="1" dirty="0" smtClean="0">
                <a:effectLst/>
              </a:rPr>
              <a:t>.   </a:t>
            </a:r>
          </a:p>
          <a:p>
            <a:pPr algn="r" eaLnBrk="1" hangingPunct="1">
              <a:lnSpc>
                <a:spcPct val="120000"/>
              </a:lnSpc>
              <a:defRPr/>
            </a:pPr>
            <a:r>
              <a:rPr lang="en-US" sz="3200" b="1" i="1" dirty="0" smtClean="0">
                <a:effectLst/>
              </a:rPr>
              <a:t>                            </a:t>
            </a:r>
            <a:r>
              <a:rPr lang="en-US" b="1" i="1" dirty="0" smtClean="0">
                <a:effectLst/>
              </a:rPr>
              <a:t>( Block, 2011,Weiss: 2008, 2009).</a:t>
            </a:r>
            <a:r>
              <a:rPr lang="en-US" dirty="0" smtClean="0"/>
              <a:t> </a:t>
            </a:r>
            <a:endParaRPr lang="pt-BR" sz="1400" b="1" i="1" dirty="0" smtClean="0">
              <a:effectLst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03648" y="115888"/>
            <a:ext cx="62646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/>
              <a:t>THE </a:t>
            </a:r>
            <a:r>
              <a:rPr lang="en-US" sz="2800" b="1" dirty="0" smtClean="0"/>
              <a:t> </a:t>
            </a:r>
            <a:r>
              <a:rPr lang="en-US" sz="2800" b="1" dirty="0"/>
              <a:t>REALITY</a:t>
            </a:r>
            <a:endParaRPr lang="en-US" sz="2800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713787" cy="5761038"/>
          </a:xfrm>
        </p:spPr>
        <p:txBody>
          <a:bodyPr>
            <a:normAutofit fontScale="92500"/>
          </a:bodyPr>
          <a:lstStyle/>
          <a:p>
            <a:pPr algn="r" eaLnBrk="1" hangingPunct="1">
              <a:buFont typeface="Wingdings" pitchFamily="2" charset="2"/>
              <a:buNone/>
              <a:defRPr/>
            </a:pPr>
            <a:endParaRPr lang="en-US" sz="2800" b="1" i="1" dirty="0" smtClean="0">
              <a:solidFill>
                <a:srgbClr val="000066"/>
              </a:solidFill>
              <a:effectLst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b="1" i="1" dirty="0" smtClean="0">
                <a:effectLst/>
              </a:rPr>
              <a:t>    </a:t>
            </a:r>
            <a:r>
              <a:rPr lang="en-US" sz="3200" b="1" i="1" dirty="0" smtClean="0">
                <a:effectLst/>
              </a:rPr>
              <a:t>We have now in place a system were t</a:t>
            </a:r>
            <a:r>
              <a:rPr lang="en-AU" sz="3200" b="1" i="1" dirty="0" smtClean="0">
                <a:effectLst/>
              </a:rPr>
              <a:t>he tradition of intellectual property as a thin layer of rights around a carefully preserved public domain </a:t>
            </a:r>
            <a:r>
              <a:rPr lang="en-AU" sz="3200" b="1" i="1" dirty="0" smtClean="0">
                <a:solidFill>
                  <a:srgbClr val="FFFF00"/>
                </a:solidFill>
                <a:effectLst/>
              </a:rPr>
              <a:t>was replaced by a practice where the public domain should be eliminated whenever possible</a:t>
            </a:r>
            <a:r>
              <a:rPr lang="en-US" sz="3200" b="1" i="1" dirty="0" smtClean="0">
                <a:effectLst/>
              </a:rPr>
              <a:t>, and were the benefits of technological progress are being </a:t>
            </a:r>
            <a:r>
              <a:rPr lang="en-US" sz="3200" b="1" i="1" dirty="0" smtClean="0">
                <a:solidFill>
                  <a:srgbClr val="FFFF00"/>
                </a:solidFill>
                <a:effectLst/>
              </a:rPr>
              <a:t>appropriated</a:t>
            </a:r>
            <a:r>
              <a:rPr lang="en-US" sz="3200" b="1" i="1" dirty="0" smtClean="0">
                <a:effectLst/>
              </a:rPr>
              <a:t> by a small number of individuals at the expense of those most in need” </a:t>
            </a:r>
            <a:endParaRPr lang="en-US" sz="2800" b="1" i="1" dirty="0" smtClean="0">
              <a:effectLst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b="1" i="1" dirty="0" smtClean="0">
                <a:effectLst/>
              </a:rPr>
              <a:t>(J.Boyle: 2009). </a:t>
            </a:r>
            <a:endParaRPr lang="en-US" sz="2800" b="1" dirty="0" smtClean="0">
              <a:effectLst/>
              <a:latin typeface="Garamond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987675" y="188913"/>
            <a:ext cx="287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/>
              <a:t>THE  PROBLEM</a:t>
            </a:r>
            <a:endParaRPr lang="en-US" sz="2800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0"/>
            <a:ext cx="8785225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/>
            <a:r>
              <a:rPr lang="en-GB" b="1" dirty="0">
                <a:latin typeface="+mn-lt"/>
              </a:rPr>
              <a:t>THE PROBLEM </a:t>
            </a:r>
            <a:r>
              <a:rPr lang="en-GB" b="1" dirty="0" smtClean="0">
                <a:latin typeface="+mn-lt"/>
              </a:rPr>
              <a:t>ANALYTICALLY RESTATED   </a:t>
            </a:r>
            <a:endParaRPr lang="en-GB" b="1" dirty="0">
              <a:latin typeface="+mn-lt"/>
            </a:endParaRPr>
          </a:p>
          <a:p>
            <a:pPr algn="ctr" defTabSz="762000"/>
            <a:r>
              <a:rPr lang="en-GB" b="1" dirty="0">
                <a:latin typeface="+mn-lt"/>
              </a:rPr>
              <a:t>Regulation by private bodies  and </a:t>
            </a:r>
            <a:r>
              <a:rPr lang="en-GB" b="1" i="1" dirty="0">
                <a:latin typeface="+mn-lt"/>
              </a:rPr>
              <a:t>rent seeking in knowledge</a:t>
            </a:r>
            <a:r>
              <a:rPr lang="en-GB" b="1" dirty="0">
                <a:latin typeface="+mn-lt"/>
              </a:rPr>
              <a:t> </a:t>
            </a:r>
          </a:p>
          <a:p>
            <a:pPr algn="ctr" defTabSz="762000"/>
            <a:r>
              <a:rPr lang="en-GB" b="1" dirty="0"/>
              <a:t> </a:t>
            </a:r>
          </a:p>
        </p:txBody>
      </p:sp>
      <p:sp>
        <p:nvSpPr>
          <p:cNvPr id="14339" name="Oval 3" descr="Papel jornal"/>
          <p:cNvSpPr>
            <a:spLocks noChangeArrowheads="1"/>
          </p:cNvSpPr>
          <p:nvPr/>
        </p:nvSpPr>
        <p:spPr bwMode="auto">
          <a:xfrm>
            <a:off x="0" y="3068638"/>
            <a:ext cx="1447800" cy="1152525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TopRight">
              <a:rot lat="3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F8F8"/>
            </a:extrusionClr>
          </a:sp3d>
        </p:spPr>
        <p:txBody>
          <a:bodyPr wrap="none" lIns="92075" tIns="46038" rIns="92075" bIns="46038" anchor="ctr">
            <a:flatTx/>
          </a:bodyPr>
          <a:lstStyle/>
          <a:p>
            <a:pPr algn="ctr"/>
            <a:endParaRPr lang="en-US" b="1">
              <a:solidFill>
                <a:srgbClr val="000066"/>
              </a:solidFill>
            </a:endParaRPr>
          </a:p>
          <a:p>
            <a:pPr algn="ctr"/>
            <a:r>
              <a:rPr lang="en-US" b="1">
                <a:solidFill>
                  <a:srgbClr val="000066"/>
                </a:solidFill>
              </a:rPr>
              <a:t>RETURNS</a:t>
            </a:r>
          </a:p>
          <a:p>
            <a:pPr algn="ctr"/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467600" y="2552700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GB" sz="1400">
                <a:solidFill>
                  <a:srgbClr val="000066"/>
                </a:solidFill>
              </a:rPr>
              <a:t>  </a:t>
            </a:r>
            <a:endParaRPr lang="en-GB" sz="1400" b="1">
              <a:solidFill>
                <a:srgbClr val="000066"/>
              </a:solidFill>
            </a:endParaRPr>
          </a:p>
        </p:txBody>
      </p:sp>
      <p:sp>
        <p:nvSpPr>
          <p:cNvPr id="108549" name="Rectangle 5" descr="Papel jornal"/>
          <p:cNvSpPr>
            <a:spLocks noChangeArrowheads="1"/>
          </p:cNvSpPr>
          <p:nvPr/>
        </p:nvSpPr>
        <p:spPr bwMode="auto">
          <a:xfrm>
            <a:off x="5580063" y="1844675"/>
            <a:ext cx="1873250" cy="14652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Knowledge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spreading trough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innovation diffusion</a:t>
            </a: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057400" y="3314700"/>
            <a:ext cx="13065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1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108551" name="Rectangle 7" descr="Papel jornal"/>
          <p:cNvSpPr>
            <a:spLocks noChangeArrowheads="1"/>
          </p:cNvSpPr>
          <p:nvPr/>
        </p:nvSpPr>
        <p:spPr bwMode="auto">
          <a:xfrm>
            <a:off x="900113" y="2349500"/>
            <a:ext cx="1871662" cy="366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GB" b="1">
                <a:solidFill>
                  <a:srgbClr val="000066"/>
                </a:solidFill>
              </a:rPr>
              <a:t>S</a:t>
            </a:r>
            <a:r>
              <a:rPr lang="en-US" b="1">
                <a:solidFill>
                  <a:srgbClr val="000066"/>
                </a:solidFill>
              </a:rPr>
              <a:t>chumpeterian</a:t>
            </a:r>
            <a:r>
              <a:rPr lang="en-GB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36525" y="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/>
            <a:endParaRPr lang="en-US" noProof="1">
              <a:solidFill>
                <a:srgbClr val="000066"/>
              </a:solidFill>
            </a:endParaRPr>
          </a:p>
        </p:txBody>
      </p:sp>
      <p:sp>
        <p:nvSpPr>
          <p:cNvPr id="108553" name="Rectangle 9" descr="Papel jornal"/>
          <p:cNvSpPr>
            <a:spLocks noChangeArrowheads="1"/>
          </p:cNvSpPr>
          <p:nvPr/>
        </p:nvSpPr>
        <p:spPr bwMode="auto">
          <a:xfrm>
            <a:off x="1187450" y="4365625"/>
            <a:ext cx="1584325" cy="366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Ricardian</a:t>
            </a:r>
            <a:endParaRPr lang="en-GB" b="1" i="1">
              <a:solidFill>
                <a:srgbClr val="000066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932363" y="3284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55" name="Rectangle 11" descr="Papel jornal"/>
          <p:cNvSpPr>
            <a:spLocks noChangeArrowheads="1"/>
          </p:cNvSpPr>
          <p:nvPr/>
        </p:nvSpPr>
        <p:spPr bwMode="auto">
          <a:xfrm>
            <a:off x="3132138" y="2276475"/>
            <a:ext cx="2016125" cy="915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First movers’ advantages &amp;</a:t>
            </a:r>
          </a:p>
          <a:p>
            <a:pPr algn="ctr">
              <a:defRPr/>
            </a:pPr>
            <a:r>
              <a:rPr lang="el-GR" b="1">
                <a:solidFill>
                  <a:srgbClr val="000066"/>
                </a:solidFill>
                <a:cs typeface="Arial" charset="0"/>
              </a:rPr>
              <a:t>Δ</a:t>
            </a:r>
            <a:r>
              <a:rPr lang="en-US" b="1">
                <a:solidFill>
                  <a:srgbClr val="000066"/>
                </a:solidFill>
                <a:cs typeface="Arial" charset="0"/>
              </a:rPr>
              <a:t> Productivity</a:t>
            </a: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8556" name="Rectangle 12" descr="Papel jornal"/>
          <p:cNvSpPr>
            <a:spLocks noChangeArrowheads="1"/>
          </p:cNvSpPr>
          <p:nvPr/>
        </p:nvSpPr>
        <p:spPr bwMode="auto">
          <a:xfrm>
            <a:off x="3132138" y="4292600"/>
            <a:ext cx="2016125" cy="366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IP RENTISM </a:t>
            </a: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700338" y="24939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700338" y="45100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148263" y="24939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148263" y="4581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7" descr="Papel jornal"/>
          <p:cNvSpPr>
            <a:spLocks noChangeArrowheads="1"/>
          </p:cNvSpPr>
          <p:nvPr/>
        </p:nvSpPr>
        <p:spPr bwMode="auto">
          <a:xfrm>
            <a:off x="7596188" y="1989138"/>
            <a:ext cx="1547812" cy="1150937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000066"/>
                </a:solidFill>
              </a:rPr>
              <a:t>Structural</a:t>
            </a:r>
          </a:p>
          <a:p>
            <a:pPr algn="ctr" eaLnBrk="1" hangingPunct="1"/>
            <a:r>
              <a:rPr lang="en-US" sz="1600" b="1">
                <a:solidFill>
                  <a:srgbClr val="000066"/>
                </a:solidFill>
              </a:rPr>
              <a:t>Change &amp;</a:t>
            </a:r>
          </a:p>
          <a:p>
            <a:pPr algn="ctr" eaLnBrk="1" hangingPunct="1"/>
            <a:r>
              <a:rPr lang="en-US" sz="1600" b="1">
                <a:solidFill>
                  <a:srgbClr val="000066"/>
                </a:solidFill>
              </a:rPr>
              <a:t>Development</a:t>
            </a:r>
          </a:p>
        </p:txBody>
      </p:sp>
      <p:sp>
        <p:nvSpPr>
          <p:cNvPr id="14354" name="Oval 18" descr="Papel jornal"/>
          <p:cNvSpPr>
            <a:spLocks noChangeArrowheads="1"/>
          </p:cNvSpPr>
          <p:nvPr/>
        </p:nvSpPr>
        <p:spPr bwMode="auto">
          <a:xfrm>
            <a:off x="7667625" y="4076700"/>
            <a:ext cx="1476375" cy="1150938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 b="1">
              <a:solidFill>
                <a:srgbClr val="000066"/>
              </a:solidFill>
            </a:endParaRPr>
          </a:p>
          <a:p>
            <a:pPr algn="ctr"/>
            <a:r>
              <a:rPr lang="en-US" sz="1600" b="1">
                <a:solidFill>
                  <a:srgbClr val="000066"/>
                </a:solidFill>
              </a:rPr>
              <a:t>INFORMATION</a:t>
            </a:r>
          </a:p>
          <a:p>
            <a:pPr algn="ctr"/>
            <a:r>
              <a:rPr lang="en-US" sz="1600" b="1">
                <a:solidFill>
                  <a:srgbClr val="000066"/>
                </a:solidFill>
              </a:rPr>
              <a:t>FEUDALISM</a:t>
            </a:r>
          </a:p>
          <a:p>
            <a:pPr algn="ctr"/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380312" y="2492896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380288" y="45815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1476375" y="2708275"/>
            <a:ext cx="2159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476375" y="3500438"/>
            <a:ext cx="2873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Rectangle 23" descr="Papel jornal"/>
          <p:cNvSpPr>
            <a:spLocks noChangeArrowheads="1"/>
          </p:cNvSpPr>
          <p:nvPr/>
        </p:nvSpPr>
        <p:spPr bwMode="auto">
          <a:xfrm>
            <a:off x="2627313" y="765175"/>
            <a:ext cx="3024187" cy="9239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000066"/>
                </a:solidFill>
              </a:rPr>
              <a:t>CAPABILITIES:</a:t>
            </a:r>
            <a:endParaRPr lang="en-GB" sz="1600" b="1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b="1">
                <a:solidFill>
                  <a:srgbClr val="800000"/>
                </a:solidFill>
              </a:rPr>
              <a:t>Ability to </a:t>
            </a:r>
            <a:r>
              <a:rPr lang="en-GB" sz="1600" b="1" i="1">
                <a:solidFill>
                  <a:srgbClr val="800000"/>
                </a:solidFill>
              </a:rPr>
              <a:t>create</a:t>
            </a:r>
            <a:r>
              <a:rPr lang="en-GB" sz="1600" b="1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="1" i="1">
                <a:solidFill>
                  <a:srgbClr val="000066"/>
                </a:solidFill>
              </a:rPr>
              <a:t>resources s</a:t>
            </a:r>
            <a:r>
              <a:rPr lang="en-GB" sz="1600" b="1">
                <a:solidFill>
                  <a:srgbClr val="000066"/>
                </a:solidFill>
              </a:rPr>
              <a:t>trategically</a:t>
            </a:r>
            <a:r>
              <a:rPr lang="en-US" sz="1600" b="1">
                <a:solidFill>
                  <a:srgbClr val="000066"/>
                </a:solidFill>
              </a:rPr>
              <a:t> </a:t>
            </a:r>
            <a:endParaRPr lang="en-GB" sz="1600" b="1" i="1">
              <a:solidFill>
                <a:srgbClr val="000066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rot="10800000" flipV="1">
            <a:off x="4067175" y="17002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Rectangle 25" descr="Papel jornal"/>
          <p:cNvSpPr>
            <a:spLocks noChangeArrowheads="1"/>
          </p:cNvSpPr>
          <p:nvPr/>
        </p:nvSpPr>
        <p:spPr bwMode="auto">
          <a:xfrm>
            <a:off x="2627313" y="5373688"/>
            <a:ext cx="3024187" cy="1069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000066"/>
                </a:solidFill>
              </a:rPr>
              <a:t>CAPABILITIES:</a:t>
            </a:r>
          </a:p>
          <a:p>
            <a:pPr algn="ctr">
              <a:defRPr/>
            </a:pPr>
            <a:r>
              <a:rPr lang="en-US" sz="1600" b="1">
                <a:solidFill>
                  <a:srgbClr val="800000"/>
                </a:solidFill>
              </a:rPr>
              <a:t>Ability to </a:t>
            </a:r>
            <a:r>
              <a:rPr lang="en-US" sz="1600" b="1" i="1">
                <a:solidFill>
                  <a:srgbClr val="800000"/>
                </a:solidFill>
              </a:rPr>
              <a:t>exclude</a:t>
            </a:r>
            <a:r>
              <a:rPr lang="en-US" sz="1600" b="1" i="1">
                <a:solidFill>
                  <a:srgbClr val="000066"/>
                </a:solidFill>
              </a:rPr>
              <a:t> </a:t>
            </a:r>
            <a:r>
              <a:rPr lang="en-US" sz="1600" b="1">
                <a:solidFill>
                  <a:srgbClr val="000066"/>
                </a:solidFill>
              </a:rPr>
              <a:t>competitors</a:t>
            </a:r>
            <a:r>
              <a:rPr lang="en-US" sz="1600" b="1" i="1">
                <a:solidFill>
                  <a:srgbClr val="000066"/>
                </a:solidFill>
              </a:rPr>
              <a:t> </a:t>
            </a:r>
            <a:r>
              <a:rPr lang="en-US" sz="1600" b="1">
                <a:solidFill>
                  <a:srgbClr val="000066"/>
                </a:solidFill>
              </a:rPr>
              <a:t>via  IP rules and </a:t>
            </a:r>
            <a:r>
              <a:rPr lang="en-US" sz="1600" b="1">
                <a:solidFill>
                  <a:srgbClr val="800000"/>
                </a:solidFill>
              </a:rPr>
              <a:t>strategic patenting </a:t>
            </a:r>
            <a:endParaRPr lang="en-GB" b="1">
              <a:solidFill>
                <a:srgbClr val="800000"/>
              </a:solidFill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rot="10800000">
            <a:off x="4067175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71" name="Rectangle 27" descr="Papel jornal"/>
          <p:cNvSpPr>
            <a:spLocks noChangeArrowheads="1"/>
          </p:cNvSpPr>
          <p:nvPr/>
        </p:nvSpPr>
        <p:spPr bwMode="auto">
          <a:xfrm>
            <a:off x="539552" y="836613"/>
            <a:ext cx="1811536" cy="1200971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</a:rPr>
              <a:t>Innovation- </a:t>
            </a:r>
            <a:r>
              <a:rPr lang="en-US" b="1" dirty="0" smtClean="0">
                <a:solidFill>
                  <a:srgbClr val="000066"/>
                </a:solidFill>
              </a:rPr>
              <a:t>(</a:t>
            </a:r>
            <a:r>
              <a:rPr lang="en-US" b="1" i="1" dirty="0" smtClean="0">
                <a:solidFill>
                  <a:srgbClr val="000066"/>
                </a:solidFill>
              </a:rPr>
              <a:t>improvement) </a:t>
            </a:r>
            <a:r>
              <a:rPr lang="en-US" b="1" dirty="0" smtClean="0">
                <a:solidFill>
                  <a:srgbClr val="000066"/>
                </a:solidFill>
              </a:rPr>
              <a:t>based</a:t>
            </a:r>
            <a:endParaRPr lang="en-GB" b="1" dirty="0">
              <a:solidFill>
                <a:srgbClr val="000066"/>
              </a:solidFill>
            </a:endParaRPr>
          </a:p>
        </p:txBody>
      </p:sp>
      <p:sp>
        <p:nvSpPr>
          <p:cNvPr id="108572" name="Rectangle 28" descr="Papel jornal"/>
          <p:cNvSpPr>
            <a:spLocks noChangeArrowheads="1"/>
          </p:cNvSpPr>
          <p:nvPr/>
        </p:nvSpPr>
        <p:spPr bwMode="auto">
          <a:xfrm>
            <a:off x="468313" y="5373688"/>
            <a:ext cx="1882775" cy="915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Based on 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difficulty to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replicate</a:t>
            </a: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1763713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V="1">
            <a:off x="1692275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75" name="Rectangle 31" descr="Papel jornal"/>
          <p:cNvSpPr>
            <a:spLocks noChangeArrowheads="1"/>
          </p:cNvSpPr>
          <p:nvPr/>
        </p:nvSpPr>
        <p:spPr bwMode="auto">
          <a:xfrm>
            <a:off x="5795963" y="4149725"/>
            <a:ext cx="1584325" cy="915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Global 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Knowledge</a:t>
            </a:r>
          </a:p>
          <a:p>
            <a:pPr algn="ctr">
              <a:defRPr/>
            </a:pPr>
            <a:r>
              <a:rPr lang="en-US" b="1">
                <a:solidFill>
                  <a:srgbClr val="000066"/>
                </a:solidFill>
              </a:rPr>
              <a:t>monopolies</a:t>
            </a: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8576" name="Rectangle 32" descr="Papel jornal"/>
          <p:cNvSpPr>
            <a:spLocks noChangeArrowheads="1"/>
          </p:cNvSpPr>
          <p:nvPr/>
        </p:nvSpPr>
        <p:spPr bwMode="auto">
          <a:xfrm>
            <a:off x="6228184" y="836712"/>
            <a:ext cx="2016125" cy="86241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800000"/>
                </a:solidFill>
                <a:cs typeface="Arial" charset="0"/>
              </a:rPr>
              <a:t>KNOWLEDGE COMMONS/SOFT </a:t>
            </a:r>
            <a:r>
              <a:rPr lang="en-US" sz="1600" b="1" dirty="0">
                <a:solidFill>
                  <a:srgbClr val="800000"/>
                </a:solidFill>
                <a:cs typeface="Arial" charset="0"/>
              </a:rPr>
              <a:t>IP REGIMES</a:t>
            </a:r>
            <a:r>
              <a:rPr lang="en-US" b="1" dirty="0">
                <a:solidFill>
                  <a:srgbClr val="000066"/>
                </a:solidFill>
                <a:cs typeface="Arial" charset="0"/>
              </a:rPr>
              <a:t> </a:t>
            </a:r>
            <a:endParaRPr lang="en-GB" b="1" dirty="0">
              <a:solidFill>
                <a:srgbClr val="000066"/>
              </a:solidFill>
            </a:endParaRPr>
          </a:p>
        </p:txBody>
      </p:sp>
      <p:sp>
        <p:nvSpPr>
          <p:cNvPr id="108577" name="Rectangle 33" descr="Papel jornal"/>
          <p:cNvSpPr>
            <a:spLocks noChangeArrowheads="1"/>
          </p:cNvSpPr>
          <p:nvPr/>
        </p:nvSpPr>
        <p:spPr bwMode="auto">
          <a:xfrm>
            <a:off x="6300788" y="5734050"/>
            <a:ext cx="2374900" cy="61619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800000"/>
                </a:solidFill>
                <a:cs typeface="Arial" charset="0"/>
              </a:rPr>
              <a:t>PATENT ALL </a:t>
            </a:r>
            <a:r>
              <a:rPr lang="en-US" sz="1600" b="1" dirty="0" smtClean="0">
                <a:solidFill>
                  <a:srgbClr val="800000"/>
                </a:solidFill>
                <a:cs typeface="Arial" charset="0"/>
              </a:rPr>
              <a:t>BASED/ STRONG </a:t>
            </a:r>
            <a:r>
              <a:rPr lang="en-US" sz="1600" b="1" dirty="0">
                <a:solidFill>
                  <a:srgbClr val="800000"/>
                </a:solidFill>
                <a:cs typeface="Arial" charset="0"/>
              </a:rPr>
              <a:t>IP REGIMES</a:t>
            </a:r>
            <a:r>
              <a:rPr lang="en-US" b="1" dirty="0">
                <a:solidFill>
                  <a:srgbClr val="000066"/>
                </a:solidFill>
                <a:cs typeface="Arial" charset="0"/>
              </a:rPr>
              <a:t> </a:t>
            </a:r>
            <a:endParaRPr lang="en-GB" b="1" dirty="0">
              <a:solidFill>
                <a:srgbClr val="000066"/>
              </a:solidFill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5651500" y="5949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V="1">
            <a:off x="7164388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7164288" y="148478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5651500" y="1412776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82" name="AutoShape 38"/>
          <p:cNvSpPr>
            <a:spLocks noChangeArrowheads="1"/>
          </p:cNvSpPr>
          <p:nvPr/>
        </p:nvSpPr>
        <p:spPr bwMode="auto">
          <a:xfrm>
            <a:off x="7524750" y="765175"/>
            <a:ext cx="1371600" cy="533400"/>
          </a:xfrm>
          <a:prstGeom prst="wedgeRectCallout">
            <a:avLst>
              <a:gd name="adj1" fmla="val -3588"/>
              <a:gd name="adj2" fmla="val 16994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2400"/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7596188" y="765175"/>
            <a:ext cx="12969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/>
              <a:t>Creative </a:t>
            </a:r>
          </a:p>
          <a:p>
            <a:pPr algn="ctr" eaLnBrk="1" hangingPunct="1"/>
            <a:r>
              <a:rPr lang="en-US" sz="1600" b="1"/>
              <a:t>destruction</a:t>
            </a:r>
          </a:p>
        </p:txBody>
      </p:sp>
      <p:sp>
        <p:nvSpPr>
          <p:cNvPr id="108584" name="AutoShape 40"/>
          <p:cNvSpPr>
            <a:spLocks noChangeArrowheads="1"/>
          </p:cNvSpPr>
          <p:nvPr/>
        </p:nvSpPr>
        <p:spPr bwMode="auto">
          <a:xfrm>
            <a:off x="7669213" y="5732463"/>
            <a:ext cx="1371600" cy="533400"/>
          </a:xfrm>
          <a:prstGeom prst="wedgeRectCallout">
            <a:avLst>
              <a:gd name="adj1" fmla="val -4514"/>
              <a:gd name="adj2" fmla="val -138986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2400"/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7740650" y="5661025"/>
            <a:ext cx="12906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/>
              <a:t>Destructive</a:t>
            </a:r>
          </a:p>
          <a:p>
            <a:pPr algn="ctr" eaLnBrk="1" hangingPunct="1"/>
            <a:r>
              <a:rPr lang="en-US" sz="1600" b="1"/>
              <a:t>creation</a:t>
            </a:r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>
            <a:off x="2339752" y="1412776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4"/>
          <p:cNvSpPr>
            <a:spLocks noChangeShapeType="1"/>
          </p:cNvSpPr>
          <p:nvPr/>
        </p:nvSpPr>
        <p:spPr bwMode="auto">
          <a:xfrm>
            <a:off x="2339752" y="59499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2" grpId="0" animBg="1"/>
      <p:bldP spid="108583" grpId="0"/>
      <p:bldP spid="108584" grpId="0" animBg="1"/>
      <p:bldP spid="1085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84784"/>
            <a:ext cx="76328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+mn-lt"/>
              </a:rPr>
              <a:t>From a knowledge-governance perspective, the first critical question that should be asked here is: 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FFFF00"/>
                </a:solidFill>
                <a:latin typeface="+mn-lt"/>
              </a:rPr>
              <a:t>	When does extended protection cease to work for generating Schumpeterian profits and </a:t>
            </a:r>
            <a:r>
              <a:rPr lang="en-US" sz="2800" b="1" i="1" dirty="0" smtClean="0">
                <a:solidFill>
                  <a:srgbClr val="FFFF00"/>
                </a:solidFill>
                <a:latin typeface="+mn-lt"/>
              </a:rPr>
              <a:t>becomes </a:t>
            </a:r>
            <a:r>
              <a:rPr lang="en-US" sz="2800" b="1" i="1" dirty="0" smtClean="0">
                <a:solidFill>
                  <a:srgbClr val="FFFF00"/>
                </a:solidFill>
                <a:latin typeface="+mn-lt"/>
              </a:rPr>
              <a:t>a base for rent-seeking and rent extraction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?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16632"/>
            <a:ext cx="5102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US" sz="2800" b="1" dirty="0" smtClean="0">
                <a:solidFill>
                  <a:prstClr val="white"/>
                </a:solidFill>
              </a:rPr>
              <a:t>TWO  CRITICAL QUESTIONS</a:t>
            </a:r>
            <a:endParaRPr lang="en-US" sz="2800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+mn-lt"/>
              </a:rPr>
              <a:t>And the second :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latin typeface="+mn-lt"/>
              </a:rPr>
              <a:t>If we conceive R&amp;D as “turning money into knowledge” and innovation as “turning knowledge into money” …</a:t>
            </a:r>
          </a:p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FFFF00"/>
                </a:solidFill>
                <a:latin typeface="+mn-lt"/>
              </a:rPr>
              <a:t>Why should governments (i.e. public money) heavily subsidize the former and almost completely retreat from participating in the latter? </a:t>
            </a:r>
            <a:endParaRPr lang="en-US" sz="2800" b="1" i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16632"/>
            <a:ext cx="51026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prstClr val="white"/>
                </a:solidFill>
              </a:rPr>
              <a:t>TWO  CRITICAL QUESTIONS</a:t>
            </a:r>
            <a:endParaRPr lang="en-US" sz="2800" i="1" dirty="0" smtClean="0">
              <a:solidFill>
                <a:srgbClr val="000066"/>
              </a:solidFill>
            </a:endParaRPr>
          </a:p>
          <a:p>
            <a:pPr lvl="0" eaLnBrk="1" hangingPunct="1"/>
            <a:endParaRPr lang="en-US" sz="2800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337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AU" sz="3200" b="1" dirty="0" smtClean="0">
                <a:effectLst/>
              </a:rPr>
              <a:t>Strong IPR’s- Based Inefficiencies</a:t>
            </a:r>
          </a:p>
          <a:p>
            <a:pPr algn="ctr" eaLnBrk="1" hangingPunct="1">
              <a:buFont typeface="Wingdings" pitchFamily="2" charset="2"/>
              <a:buNone/>
            </a:pPr>
            <a:endParaRPr lang="en-AU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Legal-made exclusive monopolies </a:t>
            </a:r>
            <a:r>
              <a:rPr lang="en-AU" sz="2400" b="1" dirty="0" smtClean="0">
                <a:effectLst/>
              </a:rPr>
              <a:t>for </a:t>
            </a:r>
            <a:r>
              <a:rPr lang="en-AU" sz="2400" b="1" dirty="0" smtClean="0">
                <a:effectLst/>
                <a:cs typeface="Times New Roman" pitchFamily="18" charset="0"/>
              </a:rPr>
              <a:t>products for which there may be no easily obtainable substitute (Plant),</a:t>
            </a:r>
            <a:r>
              <a:rPr lang="en-US" sz="2400" dirty="0" smtClean="0">
                <a:effectLst/>
              </a:rPr>
              <a:t> </a:t>
            </a:r>
          </a:p>
          <a:p>
            <a:pPr lvl="1" eaLnBrk="1" hangingPunct="1">
              <a:lnSpc>
                <a:spcPct val="110000"/>
              </a:lnSpc>
              <a:buFont typeface="Arial" charset="0"/>
              <a:buChar char="●"/>
            </a:pPr>
            <a:r>
              <a:rPr lang="en-AU" sz="2400" dirty="0" smtClean="0">
                <a:effectLst/>
                <a:cs typeface="Times New Roman" pitchFamily="18" charset="0"/>
              </a:rPr>
              <a:t>OR: </a:t>
            </a:r>
            <a:r>
              <a:rPr lang="en-AU" sz="2400" i="1" dirty="0" smtClean="0">
                <a:effectLst/>
                <a:cs typeface="Times New Roman" pitchFamily="18" charset="0"/>
              </a:rPr>
              <a:t>too</a:t>
            </a:r>
            <a:r>
              <a:rPr lang="en-AU" sz="2400" dirty="0" smtClean="0">
                <a:effectLst/>
                <a:cs typeface="Times New Roman" pitchFamily="18" charset="0"/>
              </a:rPr>
              <a:t> </a:t>
            </a:r>
            <a:r>
              <a:rPr lang="en-AU" sz="2400" i="1" dirty="0" smtClean="0">
                <a:effectLst/>
                <a:cs typeface="Times New Roman" pitchFamily="18" charset="0"/>
              </a:rPr>
              <a:t>secure monopolies</a:t>
            </a:r>
            <a:r>
              <a:rPr lang="en-AU" sz="2400" dirty="0" smtClean="0">
                <a:effectLst/>
                <a:cs typeface="Times New Roman" pitchFamily="18" charset="0"/>
              </a:rPr>
              <a:t> and </a:t>
            </a:r>
            <a:r>
              <a:rPr lang="en-AU" sz="2400" u="sng" dirty="0" smtClean="0">
                <a:effectLst/>
                <a:cs typeface="Times New Roman" pitchFamily="18" charset="0"/>
              </a:rPr>
              <a:t>profits turning into rents</a:t>
            </a:r>
            <a:endParaRPr lang="en-AU" sz="2400" i="1" u="sng" dirty="0" smtClean="0">
              <a:effectLst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Strengthening IPRs </a:t>
            </a:r>
            <a:r>
              <a:rPr lang="en-AU" sz="2400" b="1" i="1" dirty="0" smtClean="0">
                <a:solidFill>
                  <a:srgbClr val="FFFF00"/>
                </a:solidFill>
                <a:effectLst/>
              </a:rPr>
              <a:t>vs.</a:t>
            </a:r>
            <a:r>
              <a:rPr lang="en-AU" sz="2400" b="1" dirty="0" smtClean="0">
                <a:solidFill>
                  <a:srgbClr val="FFFF00"/>
                </a:solidFill>
                <a:effectLst/>
              </a:rPr>
              <a:t> innovation’s diffusion </a:t>
            </a:r>
            <a:r>
              <a:rPr lang="en-AU" sz="2400" b="1" dirty="0" smtClean="0">
                <a:effectLst/>
              </a:rPr>
              <a:t>(Merges),</a:t>
            </a:r>
          </a:p>
          <a:p>
            <a:pPr eaLnBrk="1" hangingPunct="1"/>
            <a:endParaRPr lang="en-AU" sz="2400" b="1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Strategic patenting </a:t>
            </a:r>
            <a:r>
              <a:rPr lang="en-AU" sz="2400" b="1" dirty="0" smtClean="0">
                <a:effectLst/>
              </a:rPr>
              <a:t>and </a:t>
            </a:r>
            <a:r>
              <a:rPr lang="en-AU" sz="2400" b="1" i="1" dirty="0" smtClean="0">
                <a:effectLst/>
              </a:rPr>
              <a:t>unproductive entrepreneurship</a:t>
            </a:r>
            <a:r>
              <a:rPr lang="en-AU" sz="2400" b="1" dirty="0" smtClean="0">
                <a:effectLst/>
              </a:rPr>
              <a:t> (Baumol).</a:t>
            </a:r>
          </a:p>
          <a:p>
            <a:pPr lvl="1" eaLnBrk="1" hangingPunct="1">
              <a:lnSpc>
                <a:spcPct val="110000"/>
              </a:lnSpc>
              <a:buFont typeface="Arial" charset="0"/>
              <a:buChar char="●"/>
            </a:pPr>
            <a:endParaRPr lang="en-US" sz="2400" dirty="0" smtClean="0">
              <a:solidFill>
                <a:srgbClr val="000066"/>
              </a:solidFill>
              <a:effectLst/>
            </a:endParaRPr>
          </a:p>
          <a:p>
            <a:pPr eaLnBrk="1" hangingPunct="1"/>
            <a:endParaRPr lang="en-AU" sz="2400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337300"/>
          </a:xfrm>
        </p:spPr>
        <p:txBody>
          <a:bodyPr/>
          <a:lstStyle/>
          <a:p>
            <a:pPr algn="ctr">
              <a:buNone/>
            </a:pPr>
            <a:r>
              <a:rPr lang="en-AU" sz="3200" b="1" dirty="0" smtClean="0"/>
              <a:t>Strong IPR’s- Based Inefficiencies</a:t>
            </a:r>
            <a:endParaRPr lang="en-AU" sz="3600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AU" sz="3600" b="1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IPRs and the “new economy”: </a:t>
            </a:r>
            <a:r>
              <a:rPr lang="en-AU" sz="2400" b="1" dirty="0" smtClean="0">
                <a:effectLst/>
              </a:rPr>
              <a:t>strong IPRs + crucial proprietary technologies = </a:t>
            </a:r>
            <a:r>
              <a:rPr lang="en-AU" sz="2400" b="1" i="1" dirty="0" smtClean="0">
                <a:effectLst/>
              </a:rPr>
              <a:t>winner-takes-all-markets</a:t>
            </a:r>
            <a:r>
              <a:rPr lang="en-AU" sz="2400" b="1" dirty="0" smtClean="0">
                <a:effectLst/>
              </a:rPr>
              <a:t>  (David, Carlton &amp; Gertner, Landes &amp; Posner),</a:t>
            </a:r>
          </a:p>
          <a:p>
            <a:pPr eaLnBrk="1" hangingPunct="1"/>
            <a:endParaRPr lang="en-AU" sz="2400" b="1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International expansion of IPRs </a:t>
            </a:r>
            <a:r>
              <a:rPr lang="en-AU" sz="2400" b="1" dirty="0" smtClean="0">
                <a:effectLst/>
              </a:rPr>
              <a:t>(TRIPs and BTAs) as a </a:t>
            </a:r>
            <a:r>
              <a:rPr lang="en-AU" sz="2400" b="1" i="1" dirty="0" smtClean="0">
                <a:effectLst/>
              </a:rPr>
              <a:t>second enclosure movement </a:t>
            </a:r>
            <a:r>
              <a:rPr lang="en-AU" sz="2400" b="1" dirty="0" smtClean="0">
                <a:effectLst/>
              </a:rPr>
              <a:t>and a major source for global monopolies (Boyle, Benkler),</a:t>
            </a:r>
          </a:p>
          <a:p>
            <a:pPr eaLnBrk="1" hangingPunct="1"/>
            <a:endParaRPr lang="en-AU" sz="2400" b="1" dirty="0" smtClean="0">
              <a:effectLst/>
            </a:endParaRPr>
          </a:p>
          <a:p>
            <a:pPr eaLnBrk="1" hangingPunct="1"/>
            <a:r>
              <a:rPr lang="en-AU" sz="2400" b="1" dirty="0" smtClean="0">
                <a:solidFill>
                  <a:srgbClr val="FFFF00"/>
                </a:solidFill>
                <a:effectLst/>
              </a:rPr>
              <a:t>Patent and Copyright offices </a:t>
            </a:r>
            <a:r>
              <a:rPr lang="en-AU" sz="2400" b="1" dirty="0" smtClean="0">
                <a:solidFill>
                  <a:srgbClr val="FFFF00"/>
                </a:solidFill>
                <a:effectLst/>
              </a:rPr>
              <a:t>as profit centres </a:t>
            </a:r>
            <a:r>
              <a:rPr lang="en-AU" sz="2400" b="1" dirty="0" smtClean="0">
                <a:effectLst/>
              </a:rPr>
              <a:t>and venues for hindering innovation (Jaffe &amp; Lerner)</a:t>
            </a:r>
            <a:r>
              <a:rPr lang="en-AU" sz="2400" dirty="0" smtClean="0">
                <a:effectLst/>
              </a:rPr>
              <a:t> </a:t>
            </a:r>
            <a:endParaRPr lang="en-AU" b="1" dirty="0" smtClean="0">
              <a:effectLst/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endParaRPr lang="en-AU" b="1" dirty="0" smtClean="0">
              <a:effectLst/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3200" dirty="0" smtClean="0">
              <a:effectLst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1973</TotalTime>
  <Words>1374</Words>
  <Application>Microsoft Office PowerPoint</Application>
  <PresentationFormat>On-screen Show (4:3)</PresentationFormat>
  <Paragraphs>198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  Knowledge Governance:  A Democratic Development Strategy    LEONARDO BURLAMAQUI  The Ford Foundation/NY   Prepared for the Conference  “ New Economic Thinking, Teaching and Policy Perspectives”  Rio de Janeiro, November 7-9, 2011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The Knowledge Governance Approach </vt:lpstr>
      <vt:lpstr>The Knowledge Governance Approach    </vt:lpstr>
      <vt:lpstr>The Knowledge Governance Approach   </vt:lpstr>
      <vt:lpstr>The Knowledge Governance Approach   </vt:lpstr>
      <vt:lpstr>The Knowledge Governance Approach    </vt:lpstr>
      <vt:lpstr>The Knowledge Governance Approach    </vt:lpstr>
      <vt:lpstr>Conclusion  </vt:lpstr>
      <vt:lpstr>Conclusion  </vt:lpstr>
      <vt:lpstr>Conclusion  </vt:lpstr>
      <vt:lpstr>Conclusion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 Burlamaqui</dc:creator>
  <cp:lastModifiedBy>Ford Foundation</cp:lastModifiedBy>
  <cp:revision>144</cp:revision>
  <dcterms:created xsi:type="dcterms:W3CDTF">2004-08-08T19:39:57Z</dcterms:created>
  <dcterms:modified xsi:type="dcterms:W3CDTF">2011-11-03T22:30:26Z</dcterms:modified>
</cp:coreProperties>
</file>